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0" r:id="rId3"/>
    <p:sldId id="361" r:id="rId4"/>
    <p:sldId id="260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0" r:id="rId28"/>
    <p:sldId id="309" r:id="rId29"/>
    <p:sldId id="311" r:id="rId30"/>
    <p:sldId id="312" r:id="rId3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FF0000"/>
    <a:srgbClr val="FF66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56" autoAdjust="0"/>
  </p:normalViewPr>
  <p:slideViewPr>
    <p:cSldViewPr snapToGrid="0" snapToObjects="1">
      <p:cViewPr varScale="1">
        <p:scale>
          <a:sx n="104" d="100"/>
          <a:sy n="104" d="100"/>
        </p:scale>
        <p:origin x="-18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defTabSz="929434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algn="r" defTabSz="929434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defTabSz="929434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algn="r" defTabSz="929434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4259411-4ECF-4148-84B0-61BAFCFB6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F0C1438-1874-4F94-81C2-B0BE068108E3}" type="datetimeFigureOut">
              <a:rPr lang="en-US"/>
              <a:pPr>
                <a:defRPr/>
              </a:pPr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B03FF4E-3991-43E5-ACE7-55A17C0FD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2A52C8-932E-4186-AED5-C78AC4624ABD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42062A-C708-4C97-BFE8-E99FFB9351E8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1676400" cy="6858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5" descr="we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8650" y="5915025"/>
            <a:ext cx="706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vg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2033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8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8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Projective 2D &amp; 3D  geometry</a:t>
            </a:r>
            <a:br>
              <a:rPr lang="en-US" sz="3600" smtClean="0"/>
            </a:br>
            <a:r>
              <a:rPr lang="en-US" sz="3200" smtClean="0"/>
              <a:t>course 2</a:t>
            </a:r>
            <a:endParaRPr lang="en-US" sz="2400" smtClean="0"/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Conics</a:t>
            </a: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2174875" y="189230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Curve described by 2</a:t>
            </a:r>
            <a:r>
              <a:rPr lang="en-US" sz="1800" baseline="30000">
                <a:latin typeface="Arial" charset="0"/>
              </a:rPr>
              <a:t>nd</a:t>
            </a:r>
            <a:r>
              <a:rPr lang="en-US" sz="1800">
                <a:latin typeface="Arial" charset="0"/>
              </a:rPr>
              <a:t>-degree equation in the plane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760663" y="2482850"/>
          <a:ext cx="3287712" cy="377825"/>
        </p:xfrm>
        <a:graphic>
          <a:graphicData uri="http://schemas.openxmlformats.org/presentationml/2006/ole">
            <p:oleObj spid="_x0000_s5122" name="Equation" r:id="rId3" imgW="1981080" imgH="228600" progId="Equation.3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74875" y="2947988"/>
            <a:ext cx="5903913" cy="898525"/>
            <a:chOff x="1370" y="1857"/>
            <a:chExt cx="3719" cy="566"/>
          </a:xfrm>
        </p:grpSpPr>
        <p:graphicFrame>
          <p:nvGraphicFramePr>
            <p:cNvPr id="5126" name="Object 8"/>
            <p:cNvGraphicFramePr>
              <a:graphicFrameLocks noChangeAspect="1"/>
            </p:cNvGraphicFramePr>
            <p:nvPr/>
          </p:nvGraphicFramePr>
          <p:xfrm>
            <a:off x="1739" y="2159"/>
            <a:ext cx="2708" cy="264"/>
          </p:xfrm>
          <a:graphic>
            <a:graphicData uri="http://schemas.openxmlformats.org/presentationml/2006/ole">
              <p:oleObj spid="_x0000_s5126" name="Equation" r:id="rId4" imgW="2590560" imgH="253800" progId="Equation.3">
                <p:embed/>
              </p:oleObj>
            </a:graphicData>
          </a:graphic>
        </p:graphicFrame>
        <p:graphicFrame>
          <p:nvGraphicFramePr>
            <p:cNvPr id="5127" name="Object 9"/>
            <p:cNvGraphicFramePr>
              <a:graphicFrameLocks noChangeAspect="1"/>
            </p:cNvGraphicFramePr>
            <p:nvPr/>
          </p:nvGraphicFramePr>
          <p:xfrm>
            <a:off x="2517" y="1857"/>
            <a:ext cx="1021" cy="302"/>
          </p:xfrm>
          <a:graphic>
            <a:graphicData uri="http://schemas.openxmlformats.org/presentationml/2006/ole">
              <p:oleObj spid="_x0000_s5127" name="Equation" r:id="rId5" imgW="1282680" imgH="380880" progId="Equation.3">
                <p:embed/>
              </p:oleObj>
            </a:graphicData>
          </a:graphic>
        </p:graphicFrame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1370" y="1876"/>
              <a:ext cx="3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or </a:t>
              </a:r>
              <a:r>
                <a:rPr lang="en-US" sz="1800" i="1">
                  <a:latin typeface="Arial" charset="0"/>
                </a:rPr>
                <a:t>homogenized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74875" y="3886200"/>
            <a:ext cx="5903913" cy="1236663"/>
            <a:chOff x="1370" y="2448"/>
            <a:chExt cx="3719" cy="779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1826" y="2757"/>
            <a:ext cx="691" cy="211"/>
          </p:xfrm>
          <a:graphic>
            <a:graphicData uri="http://schemas.openxmlformats.org/presentationml/2006/ole">
              <p:oleObj spid="_x0000_s5124" name="Equation" r:id="rId6" imgW="660240" imgH="203040" progId="Equation.3">
                <p:embed/>
              </p:oleObj>
            </a:graphicData>
          </a:graphic>
        </p:graphicFrame>
        <p:sp>
          <p:nvSpPr>
            <p:cNvPr id="5133" name="Rectangle 18"/>
            <p:cNvSpPr>
              <a:spLocks noChangeArrowheads="1"/>
            </p:cNvSpPr>
            <p:nvPr/>
          </p:nvSpPr>
          <p:spPr bwMode="auto">
            <a:xfrm>
              <a:off x="1370" y="2448"/>
              <a:ext cx="3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or in matrix form</a:t>
              </a:r>
            </a:p>
          </p:txBody>
        </p:sp>
        <p:graphicFrame>
          <p:nvGraphicFramePr>
            <p:cNvPr id="5125" name="Object 19"/>
            <p:cNvGraphicFramePr>
              <a:graphicFrameLocks noChangeAspect="1"/>
            </p:cNvGraphicFramePr>
            <p:nvPr/>
          </p:nvGraphicFramePr>
          <p:xfrm>
            <a:off x="2907" y="2539"/>
            <a:ext cx="1449" cy="688"/>
          </p:xfrm>
          <a:graphic>
            <a:graphicData uri="http://schemas.openxmlformats.org/presentationml/2006/ole">
              <p:oleObj spid="_x0000_s5125" name="Equation" r:id="rId7" imgW="1485720" imgH="711000" progId="Equation.3">
                <p:embed/>
              </p:oleObj>
            </a:graphicData>
          </a:graphic>
        </p:graphicFrame>
        <p:sp>
          <p:nvSpPr>
            <p:cNvPr id="5134" name="Rectangle 20"/>
            <p:cNvSpPr>
              <a:spLocks noChangeArrowheads="1"/>
            </p:cNvSpPr>
            <p:nvPr/>
          </p:nvSpPr>
          <p:spPr bwMode="auto">
            <a:xfrm>
              <a:off x="2537" y="2750"/>
              <a:ext cx="5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with</a:t>
              </a:r>
            </a:p>
          </p:txBody>
        </p:sp>
      </p:grpSp>
      <p:graphicFrame>
        <p:nvGraphicFramePr>
          <p:cNvPr id="70678" name="Object 22"/>
          <p:cNvGraphicFramePr>
            <a:graphicFrameLocks noChangeAspect="1"/>
          </p:cNvGraphicFramePr>
          <p:nvPr/>
        </p:nvGraphicFramePr>
        <p:xfrm>
          <a:off x="3141663" y="5405438"/>
          <a:ext cx="1770062" cy="357187"/>
        </p:xfrm>
        <a:graphic>
          <a:graphicData uri="http://schemas.openxmlformats.org/presentationml/2006/ole">
            <p:oleObj spid="_x0000_s5123" name="Equation" r:id="rId8" imgW="1066680" imgH="215640" progId="Equation.3">
              <p:embed/>
            </p:oleObj>
          </a:graphicData>
        </a:graphic>
      </p:graphicFrame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2174875" y="5395913"/>
            <a:ext cx="590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5DOF: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points define a conic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2174875" y="189230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For each point the conic passes through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852738" y="2374900"/>
          <a:ext cx="3562350" cy="398463"/>
        </p:xfrm>
        <a:graphic>
          <a:graphicData uri="http://schemas.openxmlformats.org/presentationml/2006/ole">
            <p:oleObj spid="_x0000_s6146" name="Equation" r:id="rId3" imgW="2145960" imgH="241200" progId="Equation.3">
              <p:embed/>
            </p:oleObj>
          </a:graphicData>
        </a:graphic>
      </p:graphicFrame>
      <p:grpSp>
        <p:nvGrpSpPr>
          <p:cNvPr id="6152" name="Group 14"/>
          <p:cNvGrpSpPr>
            <a:grpSpLocks/>
          </p:cNvGrpSpPr>
          <p:nvPr/>
        </p:nvGrpSpPr>
        <p:grpSpPr bwMode="auto">
          <a:xfrm>
            <a:off x="2174875" y="2978150"/>
            <a:ext cx="5903913" cy="765175"/>
            <a:chOff x="1370" y="1876"/>
            <a:chExt cx="3719" cy="482"/>
          </a:xfrm>
        </p:grpSpPr>
        <p:sp>
          <p:nvSpPr>
            <p:cNvPr id="6155" name="Rectangle 9"/>
            <p:cNvSpPr>
              <a:spLocks noChangeArrowheads="1"/>
            </p:cNvSpPr>
            <p:nvPr/>
          </p:nvSpPr>
          <p:spPr bwMode="auto">
            <a:xfrm>
              <a:off x="1370" y="1876"/>
              <a:ext cx="3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or</a:t>
              </a:r>
            </a:p>
          </p:txBody>
        </p:sp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1797" y="2107"/>
            <a:ext cx="1660" cy="251"/>
          </p:xfrm>
          <a:graphic>
            <a:graphicData uri="http://schemas.openxmlformats.org/presentationml/2006/ole">
              <p:oleObj spid="_x0000_s6148" name="Equation" r:id="rId4" imgW="1587240" imgH="241200" progId="Equation.3">
                <p:embed/>
              </p:oleObj>
            </a:graphicData>
          </a:graphic>
        </p:graphicFrame>
        <p:graphicFrame>
          <p:nvGraphicFramePr>
            <p:cNvPr id="6149" name="Object 11"/>
            <p:cNvGraphicFramePr>
              <a:graphicFrameLocks noChangeAspect="1"/>
            </p:cNvGraphicFramePr>
            <p:nvPr/>
          </p:nvGraphicFramePr>
          <p:xfrm>
            <a:off x="3854" y="2097"/>
            <a:ext cx="1235" cy="251"/>
          </p:xfrm>
          <a:graphic>
            <a:graphicData uri="http://schemas.openxmlformats.org/presentationml/2006/ole">
              <p:oleObj spid="_x0000_s6149" name="Equation" r:id="rId5" imgW="1180800" imgH="241200" progId="Equation.3">
                <p:embed/>
              </p:oleObj>
            </a:graphicData>
          </a:graphic>
        </p:graphicFrame>
      </p:grpSp>
      <p:grpSp>
        <p:nvGrpSpPr>
          <p:cNvPr id="6153" name="Group 15"/>
          <p:cNvGrpSpPr>
            <a:grpSpLocks/>
          </p:cNvGrpSpPr>
          <p:nvPr/>
        </p:nvGrpSpPr>
        <p:grpSpPr bwMode="auto">
          <a:xfrm>
            <a:off x="2174875" y="3873500"/>
            <a:ext cx="5903913" cy="2403475"/>
            <a:chOff x="1370" y="2440"/>
            <a:chExt cx="3719" cy="1514"/>
          </a:xfrm>
        </p:grpSpPr>
        <p:graphicFrame>
          <p:nvGraphicFramePr>
            <p:cNvPr id="6147" name="Object 12"/>
            <p:cNvGraphicFramePr>
              <a:graphicFrameLocks noChangeAspect="1"/>
            </p:cNvGraphicFramePr>
            <p:nvPr/>
          </p:nvGraphicFramePr>
          <p:xfrm>
            <a:off x="1663" y="2739"/>
            <a:ext cx="2191" cy="1215"/>
          </p:xfrm>
          <a:graphic>
            <a:graphicData uri="http://schemas.openxmlformats.org/presentationml/2006/ole">
              <p:oleObj spid="_x0000_s6147" name="Equation" r:id="rId6" imgW="2095200" imgH="1168200" progId="Equation.3">
                <p:embed/>
              </p:oleObj>
            </a:graphicData>
          </a:graphic>
        </p:graphicFrame>
        <p:sp>
          <p:nvSpPr>
            <p:cNvPr id="6154" name="Rectangle 13"/>
            <p:cNvSpPr>
              <a:spLocks noChangeArrowheads="1"/>
            </p:cNvSpPr>
            <p:nvPr/>
          </p:nvSpPr>
          <p:spPr bwMode="auto">
            <a:xfrm>
              <a:off x="1370" y="2440"/>
              <a:ext cx="3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stacking constraints yields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Tangent lines to conics</a:t>
            </a:r>
          </a:p>
        </p:txBody>
      </p:sp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2174875" y="2074863"/>
            <a:ext cx="6488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The line </a:t>
            </a:r>
            <a:r>
              <a:rPr lang="en-US"/>
              <a:t>l</a:t>
            </a:r>
            <a:r>
              <a:rPr lang="en-US" sz="1800">
                <a:latin typeface="Arial" charset="0"/>
              </a:rPr>
              <a:t> tangent to </a:t>
            </a:r>
            <a:r>
              <a:rPr lang="en-US" b="1"/>
              <a:t>C</a:t>
            </a:r>
            <a:r>
              <a:rPr lang="en-US" sz="1800">
                <a:latin typeface="Arial" charset="0"/>
              </a:rPr>
              <a:t> at point </a:t>
            </a:r>
            <a:r>
              <a:rPr lang="en-US"/>
              <a:t>x</a:t>
            </a:r>
            <a:r>
              <a:rPr lang="en-US" sz="1800">
                <a:latin typeface="Arial" charset="0"/>
              </a:rPr>
              <a:t> on </a:t>
            </a:r>
            <a:r>
              <a:rPr lang="en-US" b="1"/>
              <a:t>C</a:t>
            </a:r>
            <a:r>
              <a:rPr lang="en-US" sz="1800">
                <a:latin typeface="Arial" charset="0"/>
              </a:rPr>
              <a:t> is given by </a:t>
            </a:r>
            <a:r>
              <a:rPr lang="en-US"/>
              <a:t>l=</a:t>
            </a:r>
            <a:r>
              <a:rPr lang="en-US" b="1"/>
              <a:t>C</a:t>
            </a:r>
            <a:r>
              <a:rPr lang="en-US"/>
              <a:t>x</a:t>
            </a:r>
          </a:p>
        </p:txBody>
      </p:sp>
      <p:sp>
        <p:nvSpPr>
          <p:cNvPr id="120835" name="Oval 6"/>
          <p:cNvSpPr>
            <a:spLocks noChangeArrowheads="1"/>
          </p:cNvSpPr>
          <p:nvPr/>
        </p:nvSpPr>
        <p:spPr bwMode="auto">
          <a:xfrm>
            <a:off x="4079875" y="3549650"/>
            <a:ext cx="1666875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Line 7"/>
          <p:cNvSpPr>
            <a:spLocks noChangeShapeType="1"/>
          </p:cNvSpPr>
          <p:nvPr/>
        </p:nvSpPr>
        <p:spPr bwMode="auto">
          <a:xfrm flipV="1">
            <a:off x="3811588" y="3305175"/>
            <a:ext cx="1566862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37" name="Rectangle 8"/>
          <p:cNvSpPr>
            <a:spLocks noChangeArrowheads="1"/>
          </p:cNvSpPr>
          <p:nvPr/>
        </p:nvSpPr>
        <p:spPr bwMode="auto">
          <a:xfrm>
            <a:off x="5075238" y="3024188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120838" name="Oval 9"/>
          <p:cNvSpPr>
            <a:spLocks noChangeAspect="1" noChangeArrowheads="1"/>
          </p:cNvSpPr>
          <p:nvPr/>
        </p:nvSpPr>
        <p:spPr bwMode="auto">
          <a:xfrm>
            <a:off x="4505325" y="358933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Rectangle 10"/>
          <p:cNvSpPr>
            <a:spLocks noChangeArrowheads="1"/>
          </p:cNvSpPr>
          <p:nvPr/>
        </p:nvSpPr>
        <p:spPr bwMode="auto">
          <a:xfrm>
            <a:off x="4294188" y="32226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20840" name="Rectangle 11"/>
          <p:cNvSpPr>
            <a:spLocks noChangeArrowheads="1"/>
          </p:cNvSpPr>
          <p:nvPr/>
        </p:nvSpPr>
        <p:spPr bwMode="auto">
          <a:xfrm>
            <a:off x="5594350" y="35496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84163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Dual conics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6102350" y="1747838"/>
          <a:ext cx="1233488" cy="392112"/>
        </p:xfrm>
        <a:graphic>
          <a:graphicData uri="http://schemas.openxmlformats.org/presentationml/2006/ole">
            <p:oleObj spid="_x0000_s7170" name="Equation" r:id="rId3" imgW="634680" imgH="203040" progId="Equation.3">
              <p:embed/>
            </p:oleObj>
          </a:graphicData>
        </a:graphic>
      </p:graphicFrame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2174875" y="1755775"/>
            <a:ext cx="590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A line tangent to the conic </a:t>
            </a:r>
            <a:r>
              <a:rPr lang="en-US" b="1"/>
              <a:t>C</a:t>
            </a:r>
            <a:r>
              <a:rPr lang="en-US" sz="1800">
                <a:latin typeface="Arial" charset="0"/>
              </a:rPr>
              <a:t> satisfies </a:t>
            </a:r>
          </a:p>
        </p:txBody>
      </p:sp>
      <p:pic>
        <p:nvPicPr>
          <p:cNvPr id="7184" name="Picture 9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3605213"/>
            <a:ext cx="23891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0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313" y="3605213"/>
            <a:ext cx="23891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Rectangle 11"/>
          <p:cNvSpPr>
            <a:spLocks noChangeArrowheads="1"/>
          </p:cNvSpPr>
          <p:nvPr/>
        </p:nvSpPr>
        <p:spPr bwMode="auto">
          <a:xfrm>
            <a:off x="2190750" y="323850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Dual conics = line conics = conic envelopes</a:t>
            </a:r>
          </a:p>
        </p:txBody>
      </p:sp>
      <p:grpSp>
        <p:nvGrpSpPr>
          <p:cNvPr id="7187" name="Group 14"/>
          <p:cNvGrpSpPr>
            <a:grpSpLocks/>
          </p:cNvGrpSpPr>
          <p:nvPr/>
        </p:nvGrpSpPr>
        <p:grpSpPr bwMode="auto">
          <a:xfrm>
            <a:off x="839788" y="2579688"/>
            <a:ext cx="6548437" cy="396875"/>
            <a:chOff x="25" y="1637"/>
            <a:chExt cx="4125" cy="250"/>
          </a:xfrm>
        </p:grpSpPr>
        <p:graphicFrame>
          <p:nvGraphicFramePr>
            <p:cNvPr id="7171" name="Object 12"/>
            <p:cNvGraphicFramePr>
              <a:graphicFrameLocks noChangeAspect="1"/>
            </p:cNvGraphicFramePr>
            <p:nvPr/>
          </p:nvGraphicFramePr>
          <p:xfrm>
            <a:off x="3466" y="1640"/>
            <a:ext cx="684" cy="247"/>
          </p:xfrm>
          <a:graphic>
            <a:graphicData uri="http://schemas.openxmlformats.org/presentationml/2006/ole">
              <p:oleObj spid="_x0000_s7171" name="Equation" r:id="rId6" imgW="558720" imgH="203040" progId="Equation.3">
                <p:embed/>
              </p:oleObj>
            </a:graphicData>
          </a:graphic>
        </p:graphicFrame>
        <p:sp>
          <p:nvSpPr>
            <p:cNvPr id="7191" name="Rectangle 13"/>
            <p:cNvSpPr>
              <a:spLocks noChangeArrowheads="1"/>
            </p:cNvSpPr>
            <p:nvPr/>
          </p:nvSpPr>
          <p:spPr bwMode="auto">
            <a:xfrm>
              <a:off x="25" y="1637"/>
              <a:ext cx="37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For nonsingular symmetric matrix, :</a:t>
              </a:r>
            </a:p>
          </p:txBody>
        </p:sp>
      </p:grpSp>
      <p:sp>
        <p:nvSpPr>
          <p:cNvPr id="7188" name="TextBox 10"/>
          <p:cNvSpPr txBox="1">
            <a:spLocks noChangeArrowheads="1"/>
          </p:cNvSpPr>
          <p:nvPr/>
        </p:nvSpPr>
        <p:spPr bwMode="auto">
          <a:xfrm>
            <a:off x="1966913" y="1025525"/>
            <a:ext cx="7059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Conic C, also called, “point conic” defines an equation on points</a:t>
            </a:r>
          </a:p>
          <a:p>
            <a:r>
              <a:rPr lang="en-US"/>
              <a:t>Apply duality: dual conic or line conic defines an equation on lines</a:t>
            </a:r>
          </a:p>
        </p:txBody>
      </p:sp>
      <p:sp>
        <p:nvSpPr>
          <p:cNvPr id="7189" name="TextBox 11"/>
          <p:cNvSpPr txBox="1">
            <a:spLocks noChangeArrowheads="1"/>
          </p:cNvSpPr>
          <p:nvPr/>
        </p:nvSpPr>
        <p:spPr bwMode="auto">
          <a:xfrm>
            <a:off x="2087563" y="2060575"/>
            <a:ext cx="644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C* is the adjoint of Matrix C; defined in Appendix 4 of H&amp;Z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925638" y="5551488"/>
            <a:ext cx="66548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Points              lie on a point             lines           are tangent </a:t>
            </a:r>
          </a:p>
          <a:p>
            <a:r>
              <a:rPr lang="en-US"/>
              <a:t> conic                                                to the point conic C;  conic</a:t>
            </a:r>
          </a:p>
          <a:p>
            <a:r>
              <a:rPr lang="en-US"/>
              <a:t>                                                          C is the envelope of lines</a:t>
            </a:r>
          </a:p>
          <a:p>
            <a:r>
              <a:rPr lang="en-US"/>
              <a:t>                                                           l </a:t>
            </a:r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4508500" y="3359150"/>
          <a:ext cx="127000" cy="139700"/>
        </p:xfrm>
        <a:graphic>
          <a:graphicData uri="http://schemas.openxmlformats.org/presentationml/2006/ole">
            <p:oleObj spid="_x0000_s7179" name="Equation" r:id="rId7" imgW="126720" imgH="139680" progId="Equation.3">
              <p:embed/>
            </p:oleObj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2800350" y="5702300"/>
          <a:ext cx="584200" cy="203200"/>
        </p:xfrm>
        <a:graphic>
          <a:graphicData uri="http://schemas.openxmlformats.org/presentationml/2006/ole">
            <p:oleObj spid="_x0000_s7180" name="Equation" r:id="rId8" imgW="583920" imgH="203040" progId="Equation.3">
              <p:embed/>
            </p:oleObj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6248400" y="5702300"/>
          <a:ext cx="596900" cy="203200"/>
        </p:xfrm>
        <a:graphic>
          <a:graphicData uri="http://schemas.openxmlformats.org/presentationml/2006/ole">
            <p:oleObj spid="_x0000_s7181" name="Equation" r:id="rId9" imgW="596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Degenerate conics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2174875" y="1755775"/>
            <a:ext cx="590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A conic is degenerate if matrix </a:t>
            </a:r>
            <a:r>
              <a:rPr lang="en-US" b="1"/>
              <a:t>C</a:t>
            </a:r>
            <a:r>
              <a:rPr lang="en-US" sz="1800">
                <a:latin typeface="Arial" charset="0"/>
              </a:rPr>
              <a:t> is not of full rank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3605213" y="2922588"/>
          <a:ext cx="1701800" cy="392112"/>
        </p:xfrm>
        <a:graphic>
          <a:graphicData uri="http://schemas.openxmlformats.org/presentationml/2006/ole">
            <p:oleObj spid="_x0000_s8194" name="Equation" r:id="rId3" imgW="876240" imgH="203040" progId="Equation.3">
              <p:embed/>
            </p:oleObj>
          </a:graphicData>
        </a:graphic>
      </p:graphicFrame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2547938" y="2430463"/>
            <a:ext cx="5903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e.g. two lines (rank 2)</a:t>
            </a:r>
          </a:p>
        </p:txBody>
      </p:sp>
      <p:sp>
        <p:nvSpPr>
          <p:cNvPr id="8203" name="Line 8"/>
          <p:cNvSpPr>
            <a:spLocks noChangeShapeType="1"/>
          </p:cNvSpPr>
          <p:nvPr/>
        </p:nvSpPr>
        <p:spPr bwMode="auto">
          <a:xfrm flipV="1">
            <a:off x="5307013" y="2430463"/>
            <a:ext cx="1338262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9"/>
          <p:cNvSpPr>
            <a:spLocks noChangeShapeType="1"/>
          </p:cNvSpPr>
          <p:nvPr/>
        </p:nvSpPr>
        <p:spPr bwMode="auto">
          <a:xfrm>
            <a:off x="5307013" y="2430463"/>
            <a:ext cx="1338262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0"/>
          <p:cNvSpPr>
            <a:spLocks noChangeShapeType="1"/>
          </p:cNvSpPr>
          <p:nvPr/>
        </p:nvSpPr>
        <p:spPr bwMode="auto">
          <a:xfrm>
            <a:off x="5387975" y="4046538"/>
            <a:ext cx="142875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2547938" y="3489325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e.g. repeated line (rank 1)</a:t>
            </a:r>
          </a:p>
        </p:txBody>
      </p:sp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3605213" y="4046538"/>
          <a:ext cx="863600" cy="392112"/>
        </p:xfrm>
        <a:graphic>
          <a:graphicData uri="http://schemas.openxmlformats.org/presentationml/2006/ole">
            <p:oleObj spid="_x0000_s8195" name="Equation" r:id="rId4" imgW="444240" imgH="203040" progId="Equation.3">
              <p:embed/>
            </p:oleObj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6645275" y="2605088"/>
          <a:ext cx="173038" cy="317500"/>
        </p:xfrm>
        <a:graphic>
          <a:graphicData uri="http://schemas.openxmlformats.org/presentationml/2006/ole">
            <p:oleObj spid="_x0000_s8196" name="Equation" r:id="rId5" imgW="88560" imgH="164880" progId="Equation.3">
              <p:embed/>
            </p:oleObj>
          </a:graphicData>
        </a:graphic>
      </p:graphicFrame>
      <p:graphicFrame>
        <p:nvGraphicFramePr>
          <p:cNvPr id="8197" name="Object 14"/>
          <p:cNvGraphicFramePr>
            <a:graphicFrameLocks noChangeAspect="1"/>
          </p:cNvGraphicFramePr>
          <p:nvPr/>
        </p:nvGraphicFramePr>
        <p:xfrm>
          <a:off x="6818313" y="4205288"/>
          <a:ext cx="173037" cy="317500"/>
        </p:xfrm>
        <a:graphic>
          <a:graphicData uri="http://schemas.openxmlformats.org/presentationml/2006/ole">
            <p:oleObj spid="_x0000_s8197" name="Equation" r:id="rId6" imgW="88560" imgH="164880" progId="Equation.3">
              <p:embed/>
            </p:oleObj>
          </a:graphicData>
        </a:graphic>
      </p:graphicFrame>
      <p:graphicFrame>
        <p:nvGraphicFramePr>
          <p:cNvPr id="8198" name="Object 15"/>
          <p:cNvGraphicFramePr>
            <a:graphicFrameLocks noChangeAspect="1"/>
          </p:cNvGraphicFramePr>
          <p:nvPr/>
        </p:nvGraphicFramePr>
        <p:xfrm>
          <a:off x="6623050" y="2268538"/>
          <a:ext cx="320675" cy="244475"/>
        </p:xfrm>
        <a:graphic>
          <a:graphicData uri="http://schemas.openxmlformats.org/presentationml/2006/ole">
            <p:oleObj spid="_x0000_s8198" name="Equation" r:id="rId7" imgW="164880" imgH="126720" progId="Equation.3">
              <p:embed/>
            </p:oleObj>
          </a:graphicData>
        </a:graphic>
      </p:graphicFrame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2174875" y="5048250"/>
            <a:ext cx="646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Degenerate line conics: 2 points (rank 2), double point (rank1)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74875" y="5616575"/>
            <a:ext cx="6462713" cy="515938"/>
            <a:chOff x="1370" y="3538"/>
            <a:chExt cx="4071" cy="325"/>
          </a:xfrm>
        </p:grpSpPr>
        <p:graphicFrame>
          <p:nvGraphicFramePr>
            <p:cNvPr id="8199" name="Object 17"/>
            <p:cNvGraphicFramePr>
              <a:graphicFrameLocks noChangeAspect="1"/>
            </p:cNvGraphicFramePr>
            <p:nvPr/>
          </p:nvGraphicFramePr>
          <p:xfrm>
            <a:off x="3480" y="3538"/>
            <a:ext cx="746" cy="325"/>
          </p:xfrm>
          <a:graphic>
            <a:graphicData uri="http://schemas.openxmlformats.org/presentationml/2006/ole">
              <p:oleObj spid="_x0000_s8199" name="Equation" r:id="rId8" imgW="609480" imgH="266400" progId="Equation.3">
                <p:embed/>
              </p:oleObj>
            </a:graphicData>
          </a:graphic>
        </p:graphicFrame>
        <p:sp>
          <p:nvSpPr>
            <p:cNvPr id="8209" name="Rectangle 18"/>
            <p:cNvSpPr>
              <a:spLocks noChangeArrowheads="1"/>
            </p:cNvSpPr>
            <p:nvPr/>
          </p:nvSpPr>
          <p:spPr bwMode="auto">
            <a:xfrm>
              <a:off x="1370" y="3588"/>
              <a:ext cx="40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Note that for degenerate conics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55588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Projective transformations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314575" y="1079500"/>
            <a:ext cx="5903913" cy="1262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A </a:t>
            </a:r>
            <a:r>
              <a:rPr lang="en-US" sz="1800" i="1">
                <a:latin typeface="Arial" charset="0"/>
              </a:rPr>
              <a:t>projectivity</a:t>
            </a:r>
            <a:r>
              <a:rPr lang="en-US" sz="1800">
                <a:latin typeface="Arial" charset="0"/>
              </a:rPr>
              <a:t> is an invertible mapping h from P</a:t>
            </a:r>
            <a:r>
              <a:rPr lang="en-US" sz="1800" baseline="30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to itself such that three points </a:t>
            </a:r>
            <a:r>
              <a:rPr lang="en-US"/>
              <a:t>x</a:t>
            </a:r>
            <a:r>
              <a:rPr lang="en-US" baseline="-25000"/>
              <a:t>1</a:t>
            </a:r>
            <a:r>
              <a:rPr lang="en-US"/>
              <a:t>,x</a:t>
            </a:r>
            <a:r>
              <a:rPr lang="en-US" baseline="-25000"/>
              <a:t>2</a:t>
            </a:r>
            <a:r>
              <a:rPr lang="en-US"/>
              <a:t>,x</a:t>
            </a:r>
            <a:r>
              <a:rPr lang="en-US" baseline="-25000"/>
              <a:t>3</a:t>
            </a:r>
            <a:r>
              <a:rPr lang="en-US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lie on the same line if and only if </a:t>
            </a:r>
            <a:r>
              <a:rPr lang="en-US" i="1"/>
              <a:t>h</a:t>
            </a:r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),</a:t>
            </a:r>
            <a:r>
              <a:rPr lang="en-US" i="1"/>
              <a:t>h</a:t>
            </a:r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),</a:t>
            </a:r>
            <a:r>
              <a:rPr lang="en-US" i="1"/>
              <a:t>h</a:t>
            </a:r>
            <a:r>
              <a:rPr lang="en-US"/>
              <a:t>(x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sz="1800">
                <a:latin typeface="Arial" charset="0"/>
              </a:rPr>
              <a:t> do.  ( i.e. maps lines to lines in P</a:t>
            </a:r>
            <a:r>
              <a:rPr lang="en-US" sz="1800" baseline="30000">
                <a:latin typeface="Arial" charset="0"/>
              </a:rPr>
              <a:t>2)</a:t>
            </a:r>
            <a:endParaRPr lang="en-US" sz="1800">
              <a:latin typeface="Arial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938338" y="703263"/>
            <a:ext cx="5903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 u="sng">
                <a:latin typeface="Arial" charset="0"/>
              </a:rPr>
              <a:t>Definition: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38338" y="2341563"/>
            <a:ext cx="6280150" cy="1603375"/>
            <a:chOff x="1221" y="2072"/>
            <a:chExt cx="3956" cy="1010"/>
          </a:xfrm>
        </p:grpSpPr>
        <p:sp>
          <p:nvSpPr>
            <p:cNvPr id="9229" name="Rectangle 6"/>
            <p:cNvSpPr>
              <a:spLocks noChangeArrowheads="1"/>
            </p:cNvSpPr>
            <p:nvPr/>
          </p:nvSpPr>
          <p:spPr bwMode="auto">
            <a:xfrm>
              <a:off x="1458" y="2442"/>
              <a:ext cx="3719" cy="6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A mapping </a:t>
              </a:r>
              <a:r>
                <a:rPr lang="en-US" sz="1800" i="1"/>
                <a:t>h</a:t>
              </a:r>
              <a:r>
                <a:rPr lang="en-US" sz="1800">
                  <a:latin typeface="Arial" charset="0"/>
                </a:rPr>
                <a:t>:</a:t>
              </a:r>
              <a:r>
                <a:rPr lang="en-US"/>
                <a:t>P</a:t>
              </a:r>
              <a:r>
                <a:rPr lang="en-US" baseline="30000"/>
                <a:t>2</a:t>
              </a:r>
              <a:r>
                <a:rPr lang="en-US">
                  <a:sym typeface="Symbol" pitchFamily="18" charset="2"/>
                </a:rPr>
                <a:t></a:t>
              </a:r>
              <a:r>
                <a:rPr lang="en-US"/>
                <a:t>P</a:t>
              </a:r>
              <a:r>
                <a:rPr lang="en-US" baseline="30000"/>
                <a:t>2</a:t>
              </a:r>
              <a:r>
                <a:rPr lang="en-US">
                  <a:latin typeface="Arial" charset="0"/>
                </a:rPr>
                <a:t> </a:t>
              </a:r>
              <a:r>
                <a:rPr lang="en-US" sz="1800">
                  <a:latin typeface="Arial" charset="0"/>
                </a:rPr>
                <a:t>is a projectivity if and only if there exist a non-singular 3x3 matrix </a:t>
              </a:r>
              <a:r>
                <a:rPr lang="en-US" b="1"/>
                <a:t>H</a:t>
              </a:r>
              <a:r>
                <a:rPr lang="en-US" sz="1800">
                  <a:latin typeface="Arial" charset="0"/>
                </a:rPr>
                <a:t> such that for any point in </a:t>
              </a:r>
              <a:r>
                <a:rPr lang="en-US"/>
                <a:t>P</a:t>
              </a:r>
              <a:r>
                <a:rPr lang="en-US" sz="1800" baseline="30000">
                  <a:latin typeface="Arial" charset="0"/>
                </a:rPr>
                <a:t>2</a:t>
              </a:r>
              <a:r>
                <a:rPr lang="en-US" sz="1800">
                  <a:latin typeface="Arial" charset="0"/>
                </a:rPr>
                <a:t> reprented by a vector </a:t>
              </a:r>
              <a:r>
                <a:rPr lang="en-US"/>
                <a:t>x</a:t>
              </a:r>
              <a:r>
                <a:rPr lang="en-US" sz="1800">
                  <a:latin typeface="Arial" charset="0"/>
                </a:rPr>
                <a:t> it is true that </a:t>
              </a:r>
              <a:r>
                <a:rPr lang="en-US" i="1"/>
                <a:t>h</a:t>
              </a:r>
              <a:r>
                <a:rPr lang="en-US"/>
                <a:t>(x)=</a:t>
              </a:r>
              <a:r>
                <a:rPr lang="en-US" b="1"/>
                <a:t>H</a:t>
              </a:r>
              <a:r>
                <a:rPr lang="en-US"/>
                <a:t>x</a:t>
              </a:r>
              <a:endParaRPr lang="en-US" baseline="30000"/>
            </a:p>
          </p:txBody>
        </p:sp>
        <p:sp>
          <p:nvSpPr>
            <p:cNvPr id="9230" name="Rectangle 9"/>
            <p:cNvSpPr>
              <a:spLocks noChangeArrowheads="1"/>
            </p:cNvSpPr>
            <p:nvPr/>
          </p:nvSpPr>
          <p:spPr bwMode="auto">
            <a:xfrm>
              <a:off x="1221" y="2072"/>
              <a:ext cx="3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 u="sng">
                  <a:latin typeface="Arial" charset="0"/>
                </a:rPr>
                <a:t>Theorem: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38338" y="3944938"/>
            <a:ext cx="6977062" cy="1735137"/>
            <a:chOff x="1221" y="3137"/>
            <a:chExt cx="4395" cy="1093"/>
          </a:xfrm>
        </p:grpSpPr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>
              <a:off x="1221" y="3137"/>
              <a:ext cx="439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 u="sng">
                  <a:latin typeface="Arial" charset="0"/>
                </a:rPr>
                <a:t>Definition:</a:t>
              </a:r>
              <a:r>
                <a:rPr lang="en-US" sz="1800">
                  <a:latin typeface="Arial" charset="0"/>
                </a:rPr>
                <a:t> </a:t>
              </a:r>
              <a:r>
                <a:rPr lang="en-US" sz="1400">
                  <a:latin typeface="Arial" charset="0"/>
                </a:rPr>
                <a:t>Projective transformation: linear transformation on homogeneous 3 vectors represented by a non singular matrix H</a:t>
              </a:r>
              <a:endParaRPr lang="en-US" sz="1400" u="sng">
                <a:latin typeface="Arial" charset="0"/>
              </a:endParaRPr>
            </a:p>
          </p:txBody>
        </p:sp>
        <p:graphicFrame>
          <p:nvGraphicFramePr>
            <p:cNvPr id="9218" name="Object 12"/>
            <p:cNvGraphicFramePr>
              <a:graphicFrameLocks noChangeAspect="1"/>
            </p:cNvGraphicFramePr>
            <p:nvPr/>
          </p:nvGraphicFramePr>
          <p:xfrm>
            <a:off x="1681" y="3453"/>
            <a:ext cx="1899" cy="777"/>
          </p:xfrm>
          <a:graphic>
            <a:graphicData uri="http://schemas.openxmlformats.org/presentationml/2006/ole">
              <p:oleObj spid="_x0000_s9218" name="Equation" r:id="rId3" imgW="1726920" imgH="711000" progId="Equation.3">
                <p:embed/>
              </p:oleObj>
            </a:graphicData>
          </a:graphic>
        </p:graphicFrame>
        <p:graphicFrame>
          <p:nvGraphicFramePr>
            <p:cNvPr id="9219" name="Object 13"/>
            <p:cNvGraphicFramePr>
              <a:graphicFrameLocks noChangeAspect="1"/>
            </p:cNvGraphicFramePr>
            <p:nvPr/>
          </p:nvGraphicFramePr>
          <p:xfrm>
            <a:off x="4132" y="3757"/>
            <a:ext cx="572" cy="180"/>
          </p:xfrm>
          <a:graphic>
            <a:graphicData uri="http://schemas.openxmlformats.org/presentationml/2006/ole">
              <p:oleObj spid="_x0000_s9219" name="Equation" r:id="rId4" imgW="520560" imgH="164880" progId="Equation.3">
                <p:embed/>
              </p:oleObj>
            </a:graphicData>
          </a:graphic>
        </p:graphicFrame>
        <p:sp>
          <p:nvSpPr>
            <p:cNvPr id="9227" name="Rectangle 14"/>
            <p:cNvSpPr>
              <a:spLocks noChangeArrowheads="1"/>
            </p:cNvSpPr>
            <p:nvPr/>
          </p:nvSpPr>
          <p:spPr bwMode="auto">
            <a:xfrm>
              <a:off x="3728" y="3741"/>
              <a:ext cx="2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or</a:t>
              </a:r>
            </a:p>
          </p:txBody>
        </p:sp>
        <p:sp>
          <p:nvSpPr>
            <p:cNvPr id="9228" name="Rectangle 15"/>
            <p:cNvSpPr>
              <a:spLocks noChangeArrowheads="1"/>
            </p:cNvSpPr>
            <p:nvPr/>
          </p:nvSpPr>
          <p:spPr bwMode="auto">
            <a:xfrm>
              <a:off x="4132" y="4018"/>
              <a:ext cx="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600">
                  <a:latin typeface="Arial" charset="0"/>
                </a:rPr>
                <a:t>8DOF</a:t>
              </a:r>
              <a:endParaRPr lang="en-US" sz="1600" u="sng">
                <a:latin typeface="Arial" charset="0"/>
              </a:endParaRPr>
            </a:p>
          </p:txBody>
        </p:sp>
      </p:grp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1676400" y="5638800"/>
            <a:ext cx="6740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800">
                <a:latin typeface="Arial" charset="0"/>
              </a:rPr>
              <a:t>projectivity=collineation=projective transformation=homography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800">
                <a:latin typeface="Arial" charset="0"/>
              </a:rPr>
              <a:t>Projectivity form a group: inverse of projectivity is also a projectivity; so is a composition of two projectivities. 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69850"/>
            <a:ext cx="72390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Projection along rays through a common point, (center of projection) defines a mapping from one plane to another</a:t>
            </a:r>
          </a:p>
        </p:txBody>
      </p:sp>
      <p:pic>
        <p:nvPicPr>
          <p:cNvPr id="128002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209675"/>
            <a:ext cx="4991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ctangle 5"/>
          <p:cNvSpPr>
            <a:spLocks noChangeArrowheads="1"/>
          </p:cNvSpPr>
          <p:nvPr/>
        </p:nvSpPr>
        <p:spPr bwMode="auto">
          <a:xfrm>
            <a:off x="2760663" y="6119813"/>
            <a:ext cx="4970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 i="1">
                <a:latin typeface="Arial" charset="0"/>
              </a:rPr>
              <a:t>central projection</a:t>
            </a:r>
            <a:r>
              <a:rPr lang="en-US" sz="1800">
                <a:latin typeface="Arial" charset="0"/>
              </a:rPr>
              <a:t> may be expressed by x’=Hx</a:t>
            </a:r>
          </a:p>
          <a:p>
            <a:pPr algn="ctr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(application of theorem)</a:t>
            </a:r>
          </a:p>
        </p:txBody>
      </p:sp>
      <p:sp>
        <p:nvSpPr>
          <p:cNvPr id="128004" name="TextBox 4"/>
          <p:cNvSpPr txBox="1">
            <a:spLocks noChangeArrowheads="1"/>
          </p:cNvSpPr>
          <p:nvPr/>
        </p:nvSpPr>
        <p:spPr bwMode="auto">
          <a:xfrm>
            <a:off x="1300163" y="4276725"/>
            <a:ext cx="75882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Central projection maps points on one plane to points on another plane</a:t>
            </a:r>
          </a:p>
          <a:p>
            <a:pPr>
              <a:buFont typeface="Arial" charset="0"/>
              <a:buChar char="•"/>
            </a:pPr>
            <a:r>
              <a:rPr lang="en-US"/>
              <a:t>Projection also maps lines to lines : consider a plane through projection</a:t>
            </a:r>
          </a:p>
          <a:p>
            <a:r>
              <a:rPr lang="en-US"/>
              <a:t> center that intersects the two planes </a:t>
            </a:r>
            <a:r>
              <a:rPr lang="en-US">
                <a:sym typeface="Wingdings" pitchFamily="2" charset="2"/>
              </a:rPr>
              <a:t> lines mapped onto lines  </a:t>
            </a:r>
          </a:p>
          <a:p>
            <a:r>
              <a:rPr lang="en-US">
                <a:sym typeface="Wingdings" pitchFamily="2" charset="2"/>
              </a:rPr>
              <a:t>Central projection is a projectivity  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339725"/>
            <a:ext cx="72390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Removing projective distortion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516188" y="4148138"/>
          <a:ext cx="2414587" cy="652462"/>
        </p:xfrm>
        <a:graphic>
          <a:graphicData uri="http://schemas.openxmlformats.org/presentationml/2006/ole">
            <p:oleObj spid="_x0000_s10242" name="Equation" r:id="rId3" imgW="1587240" imgH="431640" progId="Equation.3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5341938" y="4148138"/>
          <a:ext cx="2454275" cy="652462"/>
        </p:xfrm>
        <a:graphic>
          <a:graphicData uri="http://schemas.openxmlformats.org/presentationml/2006/ole">
            <p:oleObj spid="_x0000_s10243" name="Equation" r:id="rId4" imgW="1612800" imgH="431640" progId="Equation.3">
              <p:embed/>
            </p:oleObj>
          </a:graphicData>
        </a:graphic>
      </p:graphicFrame>
      <p:pic>
        <p:nvPicPr>
          <p:cNvPr id="10247" name="Picture 6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450" y="1524000"/>
            <a:ext cx="25146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 descr="fi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3763" y="1524000"/>
            <a:ext cx="27670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2516188" y="4914900"/>
          <a:ext cx="3709987" cy="376238"/>
        </p:xfrm>
        <a:graphic>
          <a:graphicData uri="http://schemas.openxmlformats.org/presentationml/2006/ole">
            <p:oleObj spid="_x0000_s10244" name="Equation" r:id="rId7" imgW="2234880" imgH="228600" progId="Equation.3">
              <p:embed/>
            </p:oleObj>
          </a:graphicData>
        </a:graphic>
      </p:graphicFrame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2520950" y="5291138"/>
          <a:ext cx="3773488" cy="376237"/>
        </p:xfrm>
        <a:graphic>
          <a:graphicData uri="http://schemas.openxmlformats.org/presentationml/2006/ole">
            <p:oleObj spid="_x0000_s10245" name="Equation" r:id="rId8" imgW="2273040" imgH="228600" progId="Equation.3">
              <p:embed/>
            </p:oleObj>
          </a:graphicData>
        </a:graphic>
      </p:graphicFrame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2116138" y="3781425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select four points in a plane with known coordinates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342063" y="510698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(linear in </a:t>
            </a:r>
            <a:r>
              <a:rPr lang="en-US" sz="1800" i="1"/>
              <a:t>h</a:t>
            </a:r>
            <a:r>
              <a:rPr lang="en-US" sz="1800" i="1" baseline="-25000"/>
              <a:t>ij</a:t>
            </a:r>
            <a:r>
              <a:rPr lang="en-US" sz="1800">
                <a:latin typeface="Arial" charset="0"/>
              </a:rPr>
              <a:t>)</a:t>
            </a: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2579688" y="5667375"/>
            <a:ext cx="544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(2 constraints/point, 8DOF </a:t>
            </a:r>
            <a:r>
              <a:rPr lang="en-US" sz="1800">
                <a:latin typeface="Arial" charset="0"/>
                <a:sym typeface="Symbol" pitchFamily="18" charset="2"/>
              </a:rPr>
              <a:t> 4 points needed</a:t>
            </a:r>
            <a:r>
              <a:rPr lang="en-US" sz="1800">
                <a:latin typeface="Arial" charset="0"/>
              </a:rPr>
              <a:t>)</a:t>
            </a: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65088" y="5908675"/>
            <a:ext cx="85709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Remark: no calibration at all necessary,  better ways to compute (see later)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Sections of the image of the ground are subject to another projective distortion </a:t>
            </a:r>
            <a:r>
              <a:rPr lang="en-US" sz="1800">
                <a:latin typeface="Arial" charset="0"/>
                <a:sym typeface="Wingdings" pitchFamily="2" charset="2"/>
              </a:rPr>
              <a:t> 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  <a:sym typeface="Wingdings" pitchFamily="2" charset="2"/>
              </a:rPr>
              <a:t>   need another projective transformation to correct that. </a:t>
            </a:r>
            <a:endParaRPr lang="en-US" sz="1800">
              <a:latin typeface="Arial" charset="0"/>
            </a:endParaRPr>
          </a:p>
        </p:txBody>
      </p:sp>
      <p:sp>
        <p:nvSpPr>
          <p:cNvPr id="10253" name="TextBox 12"/>
          <p:cNvSpPr txBox="1">
            <a:spLocks noChangeArrowheads="1"/>
          </p:cNvSpPr>
          <p:nvPr/>
        </p:nvSpPr>
        <p:spPr bwMode="auto">
          <a:xfrm>
            <a:off x="604838" y="582613"/>
            <a:ext cx="767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Central projection image of a plane is related to the originial plane </a:t>
            </a:r>
          </a:p>
          <a:p>
            <a:r>
              <a:rPr lang="en-US" sz="1800"/>
              <a:t>via a projective transformation </a:t>
            </a:r>
            <a:r>
              <a:rPr lang="en-US" sz="1800">
                <a:sym typeface="Wingdings" pitchFamily="2" charset="2"/>
              </a:rPr>
              <a:t> undo it by applying the inverse transformation</a:t>
            </a:r>
            <a:endParaRPr lang="en-US" sz="1800"/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-76200" y="1865313"/>
            <a:ext cx="23129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Let (x,y) and (x’,y’) be</a:t>
            </a:r>
          </a:p>
          <a:p>
            <a:r>
              <a:rPr lang="en-US" sz="1800"/>
              <a:t> inhomogeneous</a:t>
            </a:r>
          </a:p>
          <a:p>
            <a:r>
              <a:rPr lang="en-US" sz="1800"/>
              <a:t>Coordinates of a pair </a:t>
            </a:r>
          </a:p>
          <a:p>
            <a:r>
              <a:rPr lang="en-US" sz="1800"/>
              <a:t>of matching points </a:t>
            </a:r>
          </a:p>
          <a:p>
            <a:r>
              <a:rPr lang="en-US" sz="1800"/>
              <a:t> x and x’ in world and </a:t>
            </a:r>
          </a:p>
          <a:p>
            <a:r>
              <a:rPr lang="en-US" sz="1800"/>
              <a:t>image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-238125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More examples </a:t>
            </a:r>
          </a:p>
        </p:txBody>
      </p:sp>
      <p:pic>
        <p:nvPicPr>
          <p:cNvPr id="131074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725" y="298450"/>
            <a:ext cx="256222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6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438" y="904875"/>
            <a:ext cx="34369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7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63" y="4211638"/>
            <a:ext cx="246538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TextBox 5"/>
          <p:cNvSpPr txBox="1">
            <a:spLocks noChangeArrowheads="1"/>
          </p:cNvSpPr>
          <p:nvPr/>
        </p:nvSpPr>
        <p:spPr bwMode="auto">
          <a:xfrm>
            <a:off x="1676400" y="2873375"/>
            <a:ext cx="332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Projective transformation between two images</a:t>
            </a:r>
          </a:p>
          <a:p>
            <a:r>
              <a:rPr lang="en-US" sz="1200"/>
              <a:t>Induced by a world plane </a:t>
            </a:r>
            <a:r>
              <a:rPr lang="en-US" sz="1200">
                <a:sym typeface="Wingdings" pitchFamily="2" charset="2"/>
              </a:rPr>
              <a:t> concatenation of two </a:t>
            </a:r>
          </a:p>
          <a:p>
            <a:r>
              <a:rPr lang="en-US" sz="1200">
                <a:sym typeface="Wingdings" pitchFamily="2" charset="2"/>
              </a:rPr>
              <a:t>Pojective transformations is also a proj. trans.</a:t>
            </a:r>
            <a:endParaRPr lang="en-US" sz="1200"/>
          </a:p>
        </p:txBody>
      </p:sp>
      <p:sp>
        <p:nvSpPr>
          <p:cNvPr id="131078" name="TextBox 6"/>
          <p:cNvSpPr txBox="1">
            <a:spLocks noChangeArrowheads="1"/>
          </p:cNvSpPr>
          <p:nvPr/>
        </p:nvSpPr>
        <p:spPr bwMode="auto">
          <a:xfrm>
            <a:off x="2871788" y="6140450"/>
            <a:ext cx="460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Proj. trans. Between two images with the same camera center</a:t>
            </a:r>
          </a:p>
          <a:p>
            <a:r>
              <a:rPr lang="en-US" sz="1400"/>
              <a:t>e.g. a camera rotating about its center </a:t>
            </a:r>
          </a:p>
        </p:txBody>
      </p:sp>
      <p:sp>
        <p:nvSpPr>
          <p:cNvPr id="131079" name="TextBox 7"/>
          <p:cNvSpPr txBox="1">
            <a:spLocks noChangeArrowheads="1"/>
          </p:cNvSpPr>
          <p:nvPr/>
        </p:nvSpPr>
        <p:spPr bwMode="auto">
          <a:xfrm>
            <a:off x="5213350" y="3379788"/>
            <a:ext cx="3276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Proj. trans. Between the image of a plane</a:t>
            </a:r>
          </a:p>
          <a:p>
            <a:r>
              <a:rPr lang="en-US" sz="1400"/>
              <a:t>(end of the building) and the image of its </a:t>
            </a:r>
          </a:p>
          <a:p>
            <a:r>
              <a:rPr lang="en-US" sz="1400"/>
              <a:t>Shadow onto another plane (ground plane</a:t>
            </a:r>
            <a:r>
              <a:rPr lang="en-US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190500"/>
            <a:ext cx="7239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Transformation of lines and conics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2174875" y="2684463"/>
            <a:ext cx="590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Transformation for lines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2900363" y="3125788"/>
          <a:ext cx="1116012" cy="396875"/>
        </p:xfrm>
        <a:graphic>
          <a:graphicData uri="http://schemas.openxmlformats.org/presentationml/2006/ole">
            <p:oleObj spid="_x0000_s11266" name="Equation" r:id="rId3" imgW="533160" imgH="190440" progId="Equation.3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74875" y="3835400"/>
            <a:ext cx="5903913" cy="804863"/>
            <a:chOff x="1370" y="2212"/>
            <a:chExt cx="3719" cy="507"/>
          </a:xfrm>
        </p:grpSpPr>
        <p:sp>
          <p:nvSpPr>
            <p:cNvPr id="11277" name="Rectangle 6"/>
            <p:cNvSpPr>
              <a:spLocks noChangeArrowheads="1"/>
            </p:cNvSpPr>
            <p:nvPr/>
          </p:nvSpPr>
          <p:spPr bwMode="auto">
            <a:xfrm>
              <a:off x="1370" y="2212"/>
              <a:ext cx="3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Transformation for conics</a:t>
              </a:r>
            </a:p>
          </p:txBody>
        </p:sp>
        <p:graphicFrame>
          <p:nvGraphicFramePr>
            <p:cNvPr id="11269" name="Object 7"/>
            <p:cNvGraphicFramePr>
              <a:graphicFrameLocks noChangeAspect="1"/>
            </p:cNvGraphicFramePr>
            <p:nvPr/>
          </p:nvGraphicFramePr>
          <p:xfrm>
            <a:off x="1827" y="2453"/>
            <a:ext cx="1105" cy="266"/>
          </p:xfrm>
          <a:graphic>
            <a:graphicData uri="http://schemas.openxmlformats.org/presentationml/2006/ole">
              <p:oleObj spid="_x0000_s11269" name="Equation" r:id="rId4" imgW="838080" imgH="203040" progId="Equation.3">
                <p:embed/>
              </p:oleObj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174875" y="5010150"/>
            <a:ext cx="5903913" cy="788988"/>
            <a:chOff x="1370" y="2952"/>
            <a:chExt cx="3719" cy="497"/>
          </a:xfrm>
        </p:grpSpPr>
        <p:sp>
          <p:nvSpPr>
            <p:cNvPr id="11276" name="Rectangle 8"/>
            <p:cNvSpPr>
              <a:spLocks noChangeArrowheads="1"/>
            </p:cNvSpPr>
            <p:nvPr/>
          </p:nvSpPr>
          <p:spPr bwMode="auto">
            <a:xfrm>
              <a:off x="1370" y="2952"/>
              <a:ext cx="3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Transformation for dual conics</a:t>
              </a:r>
            </a:p>
          </p:txBody>
        </p:sp>
        <p:graphicFrame>
          <p:nvGraphicFramePr>
            <p:cNvPr id="11268" name="Object 9"/>
            <p:cNvGraphicFramePr>
              <a:graphicFrameLocks noChangeAspect="1"/>
            </p:cNvGraphicFramePr>
            <p:nvPr/>
          </p:nvGraphicFramePr>
          <p:xfrm>
            <a:off x="1827" y="3183"/>
            <a:ext cx="1105" cy="266"/>
          </p:xfrm>
          <a:graphic>
            <a:graphicData uri="http://schemas.openxmlformats.org/presentationml/2006/ole">
              <p:oleObj spid="_x0000_s11268" name="Equation" r:id="rId5" imgW="838080" imgH="203040" progId="Equation.3">
                <p:embed/>
              </p:oleObj>
            </a:graphicData>
          </a:graphic>
        </p:graphicFrame>
      </p:grpSp>
      <p:graphicFrame>
        <p:nvGraphicFramePr>
          <p:cNvPr id="11267" name="Object 10"/>
          <p:cNvGraphicFramePr>
            <a:graphicFrameLocks noChangeAspect="1"/>
          </p:cNvGraphicFramePr>
          <p:nvPr/>
        </p:nvGraphicFramePr>
        <p:xfrm>
          <a:off x="2900363" y="2170113"/>
          <a:ext cx="1089025" cy="342900"/>
        </p:xfrm>
        <a:graphic>
          <a:graphicData uri="http://schemas.openxmlformats.org/presentationml/2006/ole">
            <p:oleObj spid="_x0000_s11267" name="Equation" r:id="rId6" imgW="520560" imgH="164880" progId="Equation.3">
              <p:embed/>
            </p:oleObj>
          </a:graphicData>
        </a:graphic>
      </p:graphicFrame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2174875" y="184785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For a point transformation</a:t>
            </a:r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1676400" y="898525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points on a line l, the transformed points under proj. trans.  </a:t>
            </a:r>
          </a:p>
          <a:p>
            <a:r>
              <a:rPr lang="en-US"/>
              <a:t>also lie on a line; if point x is on line l, then transforming x, transforms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Line 2"/>
          <p:cNvSpPr>
            <a:spLocks noChangeShapeType="1"/>
          </p:cNvSpPr>
          <p:nvPr/>
        </p:nvSpPr>
        <p:spPr bwMode="auto">
          <a:xfrm flipV="1">
            <a:off x="3505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34" name="Line 3"/>
          <p:cNvSpPr>
            <a:spLocks noChangeShapeType="1"/>
          </p:cNvSpPr>
          <p:nvPr/>
        </p:nvSpPr>
        <p:spPr bwMode="auto">
          <a:xfrm>
            <a:off x="3505200" y="4495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35" name="Line 4"/>
          <p:cNvSpPr>
            <a:spLocks noChangeShapeType="1"/>
          </p:cNvSpPr>
          <p:nvPr/>
        </p:nvSpPr>
        <p:spPr bwMode="auto">
          <a:xfrm flipV="1">
            <a:off x="3505200" y="4038600"/>
            <a:ext cx="137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36" name="Line 5"/>
          <p:cNvSpPr>
            <a:spLocks noChangeShapeType="1"/>
          </p:cNvSpPr>
          <p:nvPr/>
        </p:nvSpPr>
        <p:spPr bwMode="auto">
          <a:xfrm flipH="1">
            <a:off x="3124200" y="4495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37" name="Text Box 6"/>
          <p:cNvSpPr txBox="1">
            <a:spLocks noChangeArrowheads="1"/>
          </p:cNvSpPr>
          <p:nvPr/>
        </p:nvSpPr>
        <p:spPr bwMode="auto">
          <a:xfrm>
            <a:off x="2819400" y="4297363"/>
            <a:ext cx="695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(0,0,0)</a:t>
            </a:r>
          </a:p>
        </p:txBody>
      </p:sp>
      <p:sp>
        <p:nvSpPr>
          <p:cNvPr id="146438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239000" cy="1143000"/>
          </a:xfrm>
        </p:spPr>
        <p:txBody>
          <a:bodyPr/>
          <a:lstStyle/>
          <a:p>
            <a:r>
              <a:rPr lang="en-US" smtClean="0"/>
              <a:t>The projective plane</a:t>
            </a:r>
          </a:p>
        </p:txBody>
      </p:sp>
      <p:sp>
        <p:nvSpPr>
          <p:cNvPr id="14643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46325"/>
          </a:xfrm>
        </p:spPr>
        <p:txBody>
          <a:bodyPr/>
          <a:lstStyle/>
          <a:p>
            <a:r>
              <a:rPr lang="en-US" sz="2400" smtClean="0"/>
              <a:t>Why do we need homogeneous coordinates?</a:t>
            </a:r>
          </a:p>
          <a:p>
            <a:pPr lvl="1"/>
            <a:r>
              <a:rPr lang="en-US" sz="2000" smtClean="0"/>
              <a:t>represent points at infinity, homographies, perspective projection, multi-view relationships</a:t>
            </a:r>
          </a:p>
          <a:p>
            <a:r>
              <a:rPr lang="en-US" sz="2400" smtClean="0"/>
              <a:t>What is the geometric intuition?</a:t>
            </a:r>
          </a:p>
          <a:p>
            <a:pPr lvl="1"/>
            <a:r>
              <a:rPr lang="en-US" sz="2000" smtClean="0"/>
              <a:t>a point in the image is a </a:t>
            </a:r>
            <a:r>
              <a:rPr lang="en-US" sz="2000" i="1" smtClean="0"/>
              <a:t>ray</a:t>
            </a:r>
            <a:r>
              <a:rPr lang="en-US" sz="2000" smtClean="0"/>
              <a:t> in projective space</a:t>
            </a:r>
            <a:endParaRPr lang="en-US" sz="2000" i="1" smtClean="0"/>
          </a:p>
        </p:txBody>
      </p:sp>
      <p:sp>
        <p:nvSpPr>
          <p:cNvPr id="146440" name="Oval 9"/>
          <p:cNvSpPr>
            <a:spLocks noChangeArrowheads="1"/>
          </p:cNvSpPr>
          <p:nvPr/>
        </p:nvSpPr>
        <p:spPr bwMode="auto">
          <a:xfrm>
            <a:off x="3467100" y="446405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Oval 10"/>
          <p:cNvSpPr>
            <a:spLocks noChangeArrowheads="1"/>
          </p:cNvSpPr>
          <p:nvPr/>
        </p:nvSpPr>
        <p:spPr bwMode="auto">
          <a:xfrm>
            <a:off x="4876800" y="3973513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11"/>
          <p:cNvSpPr txBox="1">
            <a:spLocks noChangeArrowheads="1"/>
          </p:cNvSpPr>
          <p:nvPr/>
        </p:nvSpPr>
        <p:spPr bwMode="auto">
          <a:xfrm>
            <a:off x="5060950" y="3886200"/>
            <a:ext cx="1035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Arial" charset="0"/>
              </a:rPr>
              <a:t>(sx,sy,s)</a:t>
            </a:r>
          </a:p>
        </p:txBody>
      </p:sp>
      <p:sp>
        <p:nvSpPr>
          <p:cNvPr id="146443" name="Rectangle 12"/>
          <p:cNvSpPr>
            <a:spLocks noChangeArrowheads="1"/>
          </p:cNvSpPr>
          <p:nvPr/>
        </p:nvSpPr>
        <p:spPr bwMode="auto">
          <a:xfrm>
            <a:off x="685800" y="5105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Each </a:t>
            </a:r>
            <a:r>
              <a:rPr lang="en-US" i="1">
                <a:latin typeface="Arial" charset="0"/>
              </a:rPr>
              <a:t>point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(x,y)</a:t>
            </a:r>
            <a:r>
              <a:rPr lang="en-US">
                <a:latin typeface="Arial" charset="0"/>
              </a:rPr>
              <a:t> on the plane is represented by a </a:t>
            </a:r>
            <a:r>
              <a:rPr lang="en-US" i="1">
                <a:latin typeface="Arial" charset="0"/>
              </a:rPr>
              <a:t>ray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(sx,sy,s)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all points on the ray are equivalent:  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(x, y, 1) </a:t>
            </a:r>
            <a:r>
              <a:rPr lang="en-US" sz="18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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(sx, sy, 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i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46444" name="Group 13"/>
          <p:cNvGrpSpPr>
            <a:grpSpLocks/>
          </p:cNvGrpSpPr>
          <p:nvPr/>
        </p:nvGrpSpPr>
        <p:grpSpPr bwMode="auto">
          <a:xfrm>
            <a:off x="3733800" y="2971800"/>
            <a:ext cx="1962150" cy="2057400"/>
            <a:chOff x="2208" y="2112"/>
            <a:chExt cx="1236" cy="1296"/>
          </a:xfrm>
        </p:grpSpPr>
        <p:sp>
          <p:nvSpPr>
            <p:cNvPr id="146449" name="Text Box 14"/>
            <p:cNvSpPr txBox="1">
              <a:spLocks noChangeArrowheads="1"/>
            </p:cNvSpPr>
            <p:nvPr/>
          </p:nvSpPr>
          <p:spPr bwMode="auto">
            <a:xfrm>
              <a:off x="2544" y="3177"/>
              <a:ext cx="9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image plane</a:t>
              </a:r>
            </a:p>
          </p:txBody>
        </p:sp>
        <p:grpSp>
          <p:nvGrpSpPr>
            <p:cNvPr id="146450" name="Group 15"/>
            <p:cNvGrpSpPr>
              <a:grpSpLocks/>
            </p:cNvGrpSpPr>
            <p:nvPr/>
          </p:nvGrpSpPr>
          <p:grpSpPr bwMode="auto">
            <a:xfrm>
              <a:off x="2208" y="2112"/>
              <a:ext cx="776" cy="1104"/>
              <a:chOff x="2208" y="2112"/>
              <a:chExt cx="776" cy="1104"/>
            </a:xfrm>
          </p:grpSpPr>
          <p:sp>
            <p:nvSpPr>
              <p:cNvPr id="146451" name="Freeform 16"/>
              <p:cNvSpPr>
                <a:spLocks/>
              </p:cNvSpPr>
              <p:nvPr/>
            </p:nvSpPr>
            <p:spPr bwMode="auto">
              <a:xfrm>
                <a:off x="2208" y="2112"/>
                <a:ext cx="768" cy="1104"/>
              </a:xfrm>
              <a:custGeom>
                <a:avLst/>
                <a:gdLst>
                  <a:gd name="T0" fmla="*/ 0 w 768"/>
                  <a:gd name="T1" fmla="*/ 0 h 1104"/>
                  <a:gd name="T2" fmla="*/ 0 w 768"/>
                  <a:gd name="T3" fmla="*/ 720 h 1104"/>
                  <a:gd name="T4" fmla="*/ 768 w 768"/>
                  <a:gd name="T5" fmla="*/ 1104 h 1104"/>
                  <a:gd name="T6" fmla="*/ 768 w 768"/>
                  <a:gd name="T7" fmla="*/ 384 h 1104"/>
                  <a:gd name="T8" fmla="*/ 0 w 768"/>
                  <a:gd name="T9" fmla="*/ 0 h 1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104"/>
                  <a:gd name="T17" fmla="*/ 768 w 768"/>
                  <a:gd name="T18" fmla="*/ 1104 h 1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104">
                    <a:moveTo>
                      <a:pt x="0" y="0"/>
                    </a:moveTo>
                    <a:lnTo>
                      <a:pt x="0" y="720"/>
                    </a:lnTo>
                    <a:lnTo>
                      <a:pt x="768" y="1104"/>
                    </a:lnTo>
                    <a:lnTo>
                      <a:pt x="768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52" name="Line 17"/>
              <p:cNvSpPr>
                <a:spLocks noChangeShapeType="1"/>
              </p:cNvSpPr>
              <p:nvPr/>
            </p:nvSpPr>
            <p:spPr bwMode="auto">
              <a:xfrm flipV="1">
                <a:off x="2208" y="2860"/>
                <a:ext cx="500" cy="1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3" name="Text Box 18"/>
              <p:cNvSpPr txBox="1">
                <a:spLocks noChangeArrowheads="1"/>
              </p:cNvSpPr>
              <p:nvPr/>
            </p:nvSpPr>
            <p:spPr bwMode="auto">
              <a:xfrm>
                <a:off x="2468" y="2832"/>
                <a:ext cx="51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accent2"/>
                    </a:solidFill>
                    <a:latin typeface="Arial" charset="0"/>
                  </a:rPr>
                  <a:t>(x,y,1)</a:t>
                </a:r>
              </a:p>
            </p:txBody>
          </p:sp>
          <p:sp>
            <p:nvSpPr>
              <p:cNvPr id="146454" name="Oval 19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6445" name="Text Box 20"/>
          <p:cNvSpPr txBox="1">
            <a:spLocks noChangeArrowheads="1"/>
          </p:cNvSpPr>
          <p:nvPr/>
        </p:nvSpPr>
        <p:spPr bwMode="auto">
          <a:xfrm>
            <a:off x="3200400" y="38100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-y</a:t>
            </a:r>
          </a:p>
        </p:txBody>
      </p:sp>
      <p:sp>
        <p:nvSpPr>
          <p:cNvPr id="146446" name="Text Box 21"/>
          <p:cNvSpPr txBox="1">
            <a:spLocks noChangeArrowheads="1"/>
          </p:cNvSpPr>
          <p:nvPr/>
        </p:nvSpPr>
        <p:spPr bwMode="auto">
          <a:xfrm>
            <a:off x="3816350" y="4586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146447" name="Text Box 22"/>
          <p:cNvSpPr txBox="1">
            <a:spLocks noChangeArrowheads="1"/>
          </p:cNvSpPr>
          <p:nvPr/>
        </p:nvSpPr>
        <p:spPr bwMode="auto">
          <a:xfrm>
            <a:off x="3124200" y="46624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-z</a:t>
            </a:r>
          </a:p>
        </p:txBody>
      </p:sp>
      <p:sp>
        <p:nvSpPr>
          <p:cNvPr id="146448" name="Line 23"/>
          <p:cNvSpPr>
            <a:spLocks noChangeShapeType="1"/>
          </p:cNvSpPr>
          <p:nvPr/>
        </p:nvSpPr>
        <p:spPr bwMode="auto">
          <a:xfrm flipV="1">
            <a:off x="4552950" y="3838575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1905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A hierarchy of transformations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565150"/>
            <a:ext cx="8901113" cy="4648200"/>
          </a:xfrm>
        </p:spPr>
        <p:txBody>
          <a:bodyPr/>
          <a:lstStyle/>
          <a:p>
            <a:pPr eaLnBrk="1" hangingPunct="1"/>
            <a:r>
              <a:rPr lang="en-US" sz="1600" smtClean="0"/>
              <a:t>Group of invertible nxn matrices with real elements </a:t>
            </a:r>
            <a:r>
              <a:rPr lang="en-US" sz="1600" smtClean="0">
                <a:sym typeface="Wingdings" pitchFamily="2" charset="2"/>
              </a:rPr>
              <a:t> general linear group on n dimensions GL(n);</a:t>
            </a:r>
          </a:p>
          <a:p>
            <a:pPr eaLnBrk="1" hangingPunct="1"/>
            <a:r>
              <a:rPr lang="en-US" sz="1600" smtClean="0"/>
              <a:t>Projective linear group: matrices related by a scalar multiplier PL(n); three subgroups:</a:t>
            </a:r>
          </a:p>
          <a:p>
            <a:pPr lvl="1" eaLnBrk="1" hangingPunct="1"/>
            <a:r>
              <a:rPr lang="en-US" sz="1200" smtClean="0"/>
              <a:t> Affine group (last row (0,0,1))</a:t>
            </a:r>
          </a:p>
          <a:p>
            <a:pPr lvl="1" eaLnBrk="1" hangingPunct="1"/>
            <a:r>
              <a:rPr lang="en-US" sz="1200" smtClean="0"/>
              <a:t>Euclidean group (upper left 2x2 orthogonal)</a:t>
            </a:r>
          </a:p>
          <a:p>
            <a:pPr lvl="1" eaLnBrk="1" hangingPunct="1"/>
            <a:r>
              <a:rPr lang="en-US" sz="1200" smtClean="0"/>
              <a:t>Oriented Euclidean group (upper left 2x2 det 1)</a:t>
            </a:r>
          </a:p>
          <a:p>
            <a:pPr eaLnBrk="1" hangingPunct="1">
              <a:buFontTx/>
              <a:buNone/>
            </a:pPr>
            <a:endParaRPr lang="en-US" sz="1600" smtClean="0"/>
          </a:p>
        </p:txBody>
      </p:sp>
      <p:sp>
        <p:nvSpPr>
          <p:cNvPr id="134147" name="Rectangle 5"/>
          <p:cNvSpPr>
            <a:spLocks noChangeArrowheads="1"/>
          </p:cNvSpPr>
          <p:nvPr/>
        </p:nvSpPr>
        <p:spPr bwMode="auto">
          <a:xfrm>
            <a:off x="390525" y="2235200"/>
            <a:ext cx="7239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600">
                <a:latin typeface="Tahoma" pitchFamily="34" charset="0"/>
              </a:rPr>
              <a:t>Alternative, characterize transformation in terms of elements or quantities that are preserved or </a:t>
            </a:r>
            <a:r>
              <a:rPr lang="en-US" sz="1600" i="1">
                <a:latin typeface="Tahoma" pitchFamily="34" charset="0"/>
              </a:rPr>
              <a:t>invariant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600">
                <a:latin typeface="Tahoma" pitchFamily="34" charset="0"/>
              </a:rPr>
              <a:t>e.g. Euclidean transformations (rotation and translation) leave distances unchanged</a:t>
            </a:r>
          </a:p>
        </p:txBody>
      </p:sp>
      <p:pic>
        <p:nvPicPr>
          <p:cNvPr id="134148" name="Picture 6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263" y="3489325"/>
            <a:ext cx="19240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7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950" y="3476625"/>
            <a:ext cx="14446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8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088" y="3495675"/>
            <a:ext cx="19335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1" name="TextBox 7"/>
          <p:cNvSpPr txBox="1">
            <a:spLocks noChangeArrowheads="1"/>
          </p:cNvSpPr>
          <p:nvPr/>
        </p:nvSpPr>
        <p:spPr bwMode="auto">
          <a:xfrm>
            <a:off x="0" y="5295900"/>
            <a:ext cx="8437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/>
              <a:t>Similarity: circle imaged as circle; square as square; parallel or perpendicular lines have same relative orientation</a:t>
            </a:r>
          </a:p>
          <a:p>
            <a:pPr>
              <a:buFont typeface="Arial" charset="0"/>
              <a:buChar char="•"/>
            </a:pPr>
            <a:r>
              <a:rPr lang="en-US" sz="1600"/>
              <a:t>Affine: circle becomes ellipse; orthogonal world lines not imaged as orthogonoal; But, parallel lines in the square remain parallel</a:t>
            </a:r>
          </a:p>
          <a:p>
            <a:pPr>
              <a:buFont typeface="Arial" charset="0"/>
              <a:buChar char="•"/>
            </a:pPr>
            <a:r>
              <a:rPr lang="en-US" sz="1600"/>
              <a:t>Projective: parallel world lines imaged as converging lines; tiles closer to camera larger image than those further away. </a:t>
            </a:r>
          </a:p>
        </p:txBody>
      </p:sp>
      <p:sp>
        <p:nvSpPr>
          <p:cNvPr id="134152" name="TextBox 8"/>
          <p:cNvSpPr txBox="1">
            <a:spLocks noChangeArrowheads="1"/>
          </p:cNvSpPr>
          <p:nvPr/>
        </p:nvSpPr>
        <p:spPr bwMode="auto">
          <a:xfrm>
            <a:off x="2544763" y="5005388"/>
            <a:ext cx="440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Similarity             Affine                  projective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325" y="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Class I: Isometries: preserve Euclidean distance</a:t>
            </a: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5848350" y="1339850"/>
            <a:ext cx="2789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(</a:t>
            </a:r>
            <a:r>
              <a:rPr lang="en-US" sz="1600" i="1">
                <a:latin typeface="Arial" charset="0"/>
              </a:rPr>
              <a:t>iso</a:t>
            </a:r>
            <a:r>
              <a:rPr lang="en-US" sz="1600">
                <a:latin typeface="Arial" charset="0"/>
              </a:rPr>
              <a:t>=same, </a:t>
            </a:r>
            <a:r>
              <a:rPr lang="en-US" sz="1600" i="1">
                <a:latin typeface="Arial" charset="0"/>
              </a:rPr>
              <a:t>metric</a:t>
            </a:r>
            <a:r>
              <a:rPr lang="en-US" sz="1600">
                <a:latin typeface="Arial" charset="0"/>
              </a:rPr>
              <a:t>=measure)</a:t>
            </a:r>
            <a:endParaRPr lang="en-US" sz="1600" u="sng">
              <a:latin typeface="Arial" charset="0"/>
            </a:endParaRPr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2414588" y="1998663"/>
          <a:ext cx="3524250" cy="1233487"/>
        </p:xfrm>
        <a:graphic>
          <a:graphicData uri="http://schemas.openxmlformats.org/presentationml/2006/ole">
            <p:oleObj spid="_x0000_s12290" name="Equation" r:id="rId3" imgW="2019240" imgH="711000" progId="Equation.3">
              <p:embed/>
            </p:oleObj>
          </a:graphicData>
        </a:graphic>
      </p:graphicFrame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6572250" y="2459038"/>
          <a:ext cx="754063" cy="307975"/>
        </p:xfrm>
        <a:graphic>
          <a:graphicData uri="http://schemas.openxmlformats.org/presentationml/2006/ole">
            <p:oleObj spid="_x0000_s12291" name="Equation" r:id="rId4" imgW="431640" imgH="177480" progId="Equation.3">
              <p:embed/>
            </p:oleObj>
          </a:graphicData>
        </a:graphic>
      </p:graphicFrame>
      <p:grpSp>
        <p:nvGrpSpPr>
          <p:cNvPr id="12298" name="Group 19"/>
          <p:cNvGrpSpPr>
            <a:grpSpLocks/>
          </p:cNvGrpSpPr>
          <p:nvPr/>
        </p:nvGrpSpPr>
        <p:grpSpPr bwMode="auto">
          <a:xfrm>
            <a:off x="2651125" y="3232150"/>
            <a:ext cx="6264275" cy="1166813"/>
            <a:chOff x="1570" y="2529"/>
            <a:chExt cx="3946" cy="735"/>
          </a:xfrm>
        </p:grpSpPr>
        <p:graphicFrame>
          <p:nvGraphicFramePr>
            <p:cNvPr id="12294" name="Object 11"/>
            <p:cNvGraphicFramePr>
              <a:graphicFrameLocks noChangeAspect="1"/>
            </p:cNvGraphicFramePr>
            <p:nvPr/>
          </p:nvGraphicFramePr>
          <p:xfrm>
            <a:off x="3147" y="2579"/>
            <a:ext cx="363" cy="194"/>
          </p:xfrm>
          <a:graphic>
            <a:graphicData uri="http://schemas.openxmlformats.org/presentationml/2006/ole">
              <p:oleObj spid="_x0000_s12294" name="Equation" r:id="rId5" imgW="330120" imgH="177480" progId="Equation.3">
                <p:embed/>
              </p:oleObj>
            </a:graphicData>
          </a:graphic>
        </p:graphicFrame>
        <p:graphicFrame>
          <p:nvGraphicFramePr>
            <p:cNvPr id="12295" name="Object 12"/>
            <p:cNvGraphicFramePr>
              <a:graphicFrameLocks noChangeAspect="1"/>
            </p:cNvGraphicFramePr>
            <p:nvPr/>
          </p:nvGraphicFramePr>
          <p:xfrm>
            <a:off x="3147" y="2857"/>
            <a:ext cx="475" cy="194"/>
          </p:xfrm>
          <a:graphic>
            <a:graphicData uri="http://schemas.openxmlformats.org/presentationml/2006/ole">
              <p:oleObj spid="_x0000_s12295" name="Equation" r:id="rId6" imgW="431640" imgH="177480" progId="Equation.3">
                <p:embed/>
              </p:oleObj>
            </a:graphicData>
          </a:graphic>
        </p:graphicFrame>
        <p:sp>
          <p:nvSpPr>
            <p:cNvPr id="12303" name="Rectangle 13"/>
            <p:cNvSpPr>
              <a:spLocks noChangeArrowheads="1"/>
            </p:cNvSpPr>
            <p:nvPr/>
          </p:nvSpPr>
          <p:spPr bwMode="auto">
            <a:xfrm>
              <a:off x="1570" y="2529"/>
              <a:ext cx="387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  <a:buFont typeface="Arial" charset="0"/>
                <a:buChar char="•"/>
              </a:pPr>
              <a:r>
                <a:rPr lang="en-US" sz="1800">
                  <a:latin typeface="Arial" charset="0"/>
                </a:rPr>
                <a:t>orientation preserving:            </a:t>
              </a:r>
              <a:r>
                <a:rPr lang="en-US" sz="1800">
                  <a:latin typeface="Arial" charset="0"/>
                  <a:sym typeface="Wingdings" pitchFamily="2" charset="2"/>
                </a:rPr>
                <a:t> Euclidean transf. i.e. composition of translation and rotation  forms a group 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2304" name="Rectangle 14"/>
            <p:cNvSpPr>
              <a:spLocks noChangeArrowheads="1"/>
            </p:cNvSpPr>
            <p:nvPr/>
          </p:nvSpPr>
          <p:spPr bwMode="auto">
            <a:xfrm>
              <a:off x="1570" y="2857"/>
              <a:ext cx="394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  <a:buFont typeface="Arial" charset="0"/>
                <a:buChar char="•"/>
              </a:pPr>
              <a:r>
                <a:rPr lang="en-US" sz="1800">
                  <a:latin typeface="Arial" charset="0"/>
                </a:rPr>
                <a:t>orientation reversing:                 </a:t>
              </a:r>
              <a:r>
                <a:rPr lang="en-US" sz="1800">
                  <a:latin typeface="Arial" charset="0"/>
                  <a:sym typeface="Wingdings" pitchFamily="2" charset="2"/>
                </a:rPr>
                <a:t> reflection  does not form a group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</p:grpSp>
      <p:graphicFrame>
        <p:nvGraphicFramePr>
          <p:cNvPr id="12292" name="Object 15"/>
          <p:cNvGraphicFramePr>
            <a:graphicFrameLocks noChangeAspect="1"/>
          </p:cNvGraphicFramePr>
          <p:nvPr/>
        </p:nvGraphicFramePr>
        <p:xfrm>
          <a:off x="2967038" y="4227513"/>
          <a:ext cx="2325687" cy="793750"/>
        </p:xfrm>
        <a:graphic>
          <a:graphicData uri="http://schemas.openxmlformats.org/presentationml/2006/ole">
            <p:oleObj spid="_x0000_s12292" name="Equation" r:id="rId7" imgW="1333440" imgH="457200" progId="Equation.3">
              <p:embed/>
            </p:oleObj>
          </a:graphicData>
        </a:graphic>
      </p:graphicFrame>
      <p:graphicFrame>
        <p:nvGraphicFramePr>
          <p:cNvPr id="12293" name="Object 16"/>
          <p:cNvGraphicFramePr>
            <a:graphicFrameLocks noChangeAspect="1"/>
          </p:cNvGraphicFramePr>
          <p:nvPr/>
        </p:nvGraphicFramePr>
        <p:xfrm>
          <a:off x="6351588" y="4446588"/>
          <a:ext cx="974725" cy="330200"/>
        </p:xfrm>
        <a:graphic>
          <a:graphicData uri="http://schemas.openxmlformats.org/presentationml/2006/ole">
            <p:oleObj spid="_x0000_s12293" name="Equation" r:id="rId8" imgW="558720" imgH="190440" progId="Equation.3">
              <p:embed/>
            </p:oleObj>
          </a:graphicData>
        </a:graphic>
      </p:graphicFrame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2411413" y="5729288"/>
            <a:ext cx="539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special cases: pure rotation, pure translation</a:t>
            </a:r>
          </a:p>
        </p:txBody>
      </p:sp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434975" y="5319713"/>
            <a:ext cx="923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3DOF (1 rotation, 2 translation) </a:t>
            </a:r>
            <a:r>
              <a:rPr lang="en-US" sz="1800">
                <a:latin typeface="Arial" charset="0"/>
                <a:sym typeface="Wingdings" pitchFamily="2" charset="2"/>
              </a:rPr>
              <a:t> trans. Computed from two point correspondences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2301" name="Rectangle 20"/>
          <p:cNvSpPr>
            <a:spLocks noChangeArrowheads="1"/>
          </p:cNvSpPr>
          <p:nvPr/>
        </p:nvSpPr>
        <p:spPr bwMode="auto">
          <a:xfrm>
            <a:off x="195263" y="6248400"/>
            <a:ext cx="828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 b="1">
                <a:latin typeface="Arial" charset="0"/>
              </a:rPr>
              <a:t>Invariants:</a:t>
            </a:r>
            <a:r>
              <a:rPr lang="en-US" sz="1800">
                <a:latin typeface="Arial" charset="0"/>
              </a:rPr>
              <a:t> length (distance between 2 pts) , angle between 2 lines, area</a:t>
            </a:r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314325" y="5021263"/>
            <a:ext cx="848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 is 2x2 rotation matrix; (orthogonal, t is translation 2-vector, 0 is a null 2-vector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688" y="-136525"/>
            <a:ext cx="72390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Class II: Similarities: isometry composed with an isotropic scaling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5848350" y="1339850"/>
            <a:ext cx="2789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(</a:t>
            </a:r>
            <a:r>
              <a:rPr lang="en-US" sz="1600" i="1">
                <a:latin typeface="Arial" charset="0"/>
              </a:rPr>
              <a:t>isometry + scale</a:t>
            </a:r>
            <a:r>
              <a:rPr lang="en-US" sz="1600">
                <a:latin typeface="Arial" charset="0"/>
              </a:rPr>
              <a:t>)</a:t>
            </a:r>
            <a:endParaRPr lang="en-US" sz="1600" u="sng">
              <a:latin typeface="Arial" charset="0"/>
            </a:endParaRP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346325" y="917575"/>
          <a:ext cx="3659188" cy="1233488"/>
        </p:xfrm>
        <a:graphic>
          <a:graphicData uri="http://schemas.openxmlformats.org/presentationml/2006/ole">
            <p:oleObj spid="_x0000_s13314" name="Equation" r:id="rId3" imgW="2095200" imgH="711000" progId="Equation.3">
              <p:embed/>
            </p:oleObj>
          </a:graphicData>
        </a:graphic>
      </p:graphicFrame>
      <p:graphicFrame>
        <p:nvGraphicFramePr>
          <p:cNvPr id="13315" name="Object 11"/>
          <p:cNvGraphicFramePr>
            <a:graphicFrameLocks noChangeAspect="1"/>
          </p:cNvGraphicFramePr>
          <p:nvPr/>
        </p:nvGraphicFramePr>
        <p:xfrm>
          <a:off x="2944813" y="2749550"/>
          <a:ext cx="2370137" cy="793750"/>
        </p:xfrm>
        <a:graphic>
          <a:graphicData uri="http://schemas.openxmlformats.org/presentationml/2006/ole">
            <p:oleObj spid="_x0000_s13315" name="Equation" r:id="rId4" imgW="1358640" imgH="457200" progId="Equation.3">
              <p:embed/>
            </p:oleObj>
          </a:graphicData>
        </a:graphic>
      </p:graphicFrame>
      <p:graphicFrame>
        <p:nvGraphicFramePr>
          <p:cNvPr id="13316" name="Object 12"/>
          <p:cNvGraphicFramePr>
            <a:graphicFrameLocks noChangeAspect="1"/>
          </p:cNvGraphicFramePr>
          <p:nvPr/>
        </p:nvGraphicFramePr>
        <p:xfrm>
          <a:off x="6351588" y="3035300"/>
          <a:ext cx="974725" cy="330200"/>
        </p:xfrm>
        <a:graphic>
          <a:graphicData uri="http://schemas.openxmlformats.org/presentationml/2006/ole">
            <p:oleObj spid="_x0000_s13316" name="Equation" r:id="rId5" imgW="558720" imgH="190440" progId="Equation.3">
              <p:embed/>
            </p:oleObj>
          </a:graphicData>
        </a:graphic>
      </p:graphicFrame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2411413" y="4906963"/>
            <a:ext cx="61039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also known as </a:t>
            </a:r>
            <a:r>
              <a:rPr lang="en-US" sz="1800" i="1">
                <a:latin typeface="Arial" charset="0"/>
              </a:rPr>
              <a:t>equi-form</a:t>
            </a:r>
            <a:r>
              <a:rPr lang="en-US" sz="1800">
                <a:latin typeface="Arial" charset="0"/>
              </a:rPr>
              <a:t> (shape preserving)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 i="1">
                <a:latin typeface="Arial" charset="0"/>
              </a:rPr>
              <a:t>metric structure</a:t>
            </a:r>
            <a:r>
              <a:rPr lang="en-US" sz="1800">
                <a:latin typeface="Arial" charset="0"/>
              </a:rPr>
              <a:t> = structure up to similarity (in literature)</a:t>
            </a: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2411413" y="3940175"/>
            <a:ext cx="52800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4DOF (1 scale, 1 rotation, 2 translation) </a:t>
            </a:r>
            <a:r>
              <a:rPr lang="en-US" sz="1800">
                <a:latin typeface="Arial" charset="0"/>
                <a:sym typeface="Wingdings" pitchFamily="2" charset="2"/>
              </a:rPr>
              <a:t> 2 point correspondences </a:t>
            </a:r>
            <a:endParaRPr lang="en-US" sz="1800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Scalar s: isotropic scaling </a:t>
            </a:r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2457450" y="5608638"/>
            <a:ext cx="66865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 b="1">
                <a:latin typeface="Arial" charset="0"/>
              </a:rPr>
              <a:t>Invariants:</a:t>
            </a:r>
            <a:r>
              <a:rPr lang="en-US" sz="1800">
                <a:latin typeface="Arial" charset="0"/>
              </a:rPr>
              <a:t> ratios of length, angle, ratios of areas, 	     parallel lines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 b="1">
                <a:latin typeface="Arial" charset="0"/>
              </a:rPr>
              <a:t>Metric Structure </a:t>
            </a:r>
            <a:r>
              <a:rPr lang="en-US" sz="1800">
                <a:latin typeface="Arial" charset="0"/>
              </a:rPr>
              <a:t> means structure is defined up to a similarity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7663" y="0"/>
            <a:ext cx="72390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Class III: Affine transformations: non singular linear </a:t>
            </a:r>
            <a:br>
              <a:rPr lang="en-US" sz="2400" smtClean="0"/>
            </a:br>
            <a:r>
              <a:rPr lang="en-US" sz="2400" smtClean="0"/>
              <a:t>transformation followed by a translation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800350" y="1998663"/>
          <a:ext cx="2749550" cy="1233487"/>
        </p:xfrm>
        <a:graphic>
          <a:graphicData uri="http://schemas.openxmlformats.org/presentationml/2006/ole">
            <p:oleObj spid="_x0000_s14338" name="Equation" r:id="rId3" imgW="1574640" imgH="711000" progId="Equation.3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2967038" y="3232150"/>
          <a:ext cx="2325687" cy="793750"/>
        </p:xfrm>
        <a:graphic>
          <a:graphicData uri="http://schemas.openxmlformats.org/presentationml/2006/ole">
            <p:oleObj spid="_x0000_s14339" name="Equation" r:id="rId4" imgW="1333440" imgH="457200" progId="Equation.3">
              <p:embed/>
            </p:oleObj>
          </a:graphicData>
        </a:graphic>
      </p:graphicFrame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411413" y="5387975"/>
            <a:ext cx="610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non-isotropic scaling!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079625" y="4811713"/>
            <a:ext cx="764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800">
                <a:latin typeface="Arial" charset="0"/>
              </a:rPr>
              <a:t>Rotation by phi, scale by D, rotation by – phi, rotation by theta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800">
                <a:latin typeface="Arial" charset="0"/>
              </a:rPr>
              <a:t>6DOF (2 scale, 2 rotation, 2 translation)</a:t>
            </a:r>
            <a:r>
              <a:rPr lang="en-US" sz="1800">
                <a:latin typeface="Arial" charset="0"/>
                <a:sym typeface="Wingdings" pitchFamily="2" charset="2"/>
              </a:rPr>
              <a:t> 3 point correspondences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719263" y="5614988"/>
            <a:ext cx="6775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 b="1">
                <a:latin typeface="Arial" charset="0"/>
              </a:rPr>
              <a:t>Invariants:</a:t>
            </a:r>
            <a:r>
              <a:rPr lang="en-US" sz="1800">
                <a:latin typeface="Arial" charset="0"/>
              </a:rPr>
              <a:t> parallel lines, ratios of parallel lengths,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                   ratios of areas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Affinity is orientation preserving if det (A) is positive </a:t>
            </a:r>
            <a:r>
              <a:rPr lang="en-US" sz="1800">
                <a:latin typeface="Arial" charset="0"/>
                <a:sym typeface="Wingdings" pitchFamily="2" charset="2"/>
              </a:rPr>
              <a:t> depends on the sign of the scaling</a:t>
            </a:r>
            <a:endParaRPr lang="en-US" sz="1800">
              <a:latin typeface="Arial" charset="0"/>
            </a:endParaRP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2900363" y="4235450"/>
          <a:ext cx="2459037" cy="374650"/>
        </p:xfrm>
        <a:graphic>
          <a:graphicData uri="http://schemas.openxmlformats.org/presentationml/2006/ole">
            <p:oleObj spid="_x0000_s14340" name="Equation" r:id="rId5" imgW="1409400" imgH="215640" progId="Equation.3">
              <p:embed/>
            </p:oleObj>
          </a:graphicData>
        </a:graphic>
      </p:graphicFrame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5848350" y="4025900"/>
          <a:ext cx="1484313" cy="838200"/>
        </p:xfrm>
        <a:graphic>
          <a:graphicData uri="http://schemas.openxmlformats.org/presentationml/2006/ole">
            <p:oleObj spid="_x0000_s14341" name="Equation" r:id="rId6" imgW="850680" imgH="482400" progId="Equation.3">
              <p:embed/>
            </p:oleObj>
          </a:graphicData>
        </a:graphic>
      </p:graphicFrame>
      <p:pic>
        <p:nvPicPr>
          <p:cNvPr id="14346" name="Picture 12" descr="fig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0250" y="1524000"/>
            <a:ext cx="30448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5810250" y="2884488"/>
            <a:ext cx="3348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Rotation by theta   R(-phi) D R(phi)</a:t>
            </a:r>
          </a:p>
          <a:p>
            <a:r>
              <a:rPr lang="en-US" sz="1600"/>
              <a:t>                               scaling directions</a:t>
            </a:r>
          </a:p>
          <a:p>
            <a:r>
              <a:rPr lang="en-US" sz="1600"/>
              <a:t>                               in the deformation </a:t>
            </a:r>
          </a:p>
          <a:p>
            <a:r>
              <a:rPr lang="en-US" sz="1600"/>
              <a:t>                                are orthogonal </a:t>
            </a:r>
          </a:p>
          <a:p>
            <a:endParaRPr lang="en-US"/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914400" y="4214813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show: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Class IV: Projective transformations: general non singular linear transformation of homogenous coordinates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944813" y="2243138"/>
          <a:ext cx="2370137" cy="793750"/>
        </p:xfrm>
        <a:graphic>
          <a:graphicData uri="http://schemas.openxmlformats.org/presentationml/2006/ole">
            <p:oleObj spid="_x0000_s15362" name="Equation" r:id="rId3" imgW="1358640" imgH="457200" progId="Equation.3">
              <p:embed/>
            </p:oleObj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411413" y="5387975"/>
            <a:ext cx="610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Action non-homogeneous over the plane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2457450" y="6089650"/>
            <a:ext cx="53482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 b="1">
                <a:latin typeface="Arial" charset="0"/>
              </a:rPr>
              <a:t>Invariants:</a:t>
            </a:r>
            <a:r>
              <a:rPr lang="en-US" sz="1800">
                <a:latin typeface="Arial" charset="0"/>
              </a:rPr>
              <a:t> cross-ratio of four points on a line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                   (ratio of ratio of length)</a:t>
            </a:r>
          </a:p>
        </p:txBody>
      </p:sp>
      <p:graphicFrame>
        <p:nvGraphicFramePr>
          <p:cNvPr id="15363" name="Object 10"/>
          <p:cNvGraphicFramePr>
            <a:graphicFrameLocks noChangeAspect="1"/>
          </p:cNvGraphicFramePr>
          <p:nvPr/>
        </p:nvGraphicFramePr>
        <p:xfrm>
          <a:off x="6542088" y="2373313"/>
          <a:ext cx="1263650" cy="419100"/>
        </p:xfrm>
        <a:graphic>
          <a:graphicData uri="http://schemas.openxmlformats.org/presentationml/2006/ole">
            <p:oleObj spid="_x0000_s15363" name="Equation" r:id="rId4" imgW="723600" imgH="241200" progId="Equation.3">
              <p:embed/>
            </p:oleObj>
          </a:graphicData>
        </a:graphic>
      </p:graphicFrame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42913" y="3297238"/>
            <a:ext cx="8475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Hp has nine elements; only their ratio significant </a:t>
            </a:r>
            <a:r>
              <a:rPr lang="en-US">
                <a:sym typeface="Wingdings" pitchFamily="2" charset="2"/>
              </a:rPr>
              <a:t> 8 Dof  4 correspondences</a:t>
            </a:r>
          </a:p>
          <a:p>
            <a:r>
              <a:rPr lang="en-US">
                <a:sym typeface="Wingdings" pitchFamily="2" charset="2"/>
              </a:rPr>
              <a:t>Not always possible to scale the matrix to make v unity: might be zero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Action of affinities and projectivities</a:t>
            </a:r>
            <a:br>
              <a:rPr lang="en-US" sz="3200" smtClean="0"/>
            </a:br>
            <a:r>
              <a:rPr lang="en-US" sz="3200" smtClean="0"/>
              <a:t>on line at infinity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711450" y="4303713"/>
          <a:ext cx="2770188" cy="1127125"/>
        </p:xfrm>
        <a:graphic>
          <a:graphicData uri="http://schemas.openxmlformats.org/presentationml/2006/ole">
            <p:oleObj spid="_x0000_s16386" name="Equation" r:id="rId3" imgW="1739880" imgH="711000" progId="Equation.3">
              <p:embed/>
            </p:oleObj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2711450" y="2143125"/>
          <a:ext cx="2528888" cy="1174750"/>
        </p:xfrm>
        <a:graphic>
          <a:graphicData uri="http://schemas.openxmlformats.org/presentationml/2006/ole">
            <p:oleObj spid="_x0000_s16387" name="Equation" r:id="rId4" imgW="1523880" imgH="711000" progId="Equation.3">
              <p:embed/>
            </p:oleObj>
          </a:graphicData>
        </a:graphic>
      </p:graphicFrame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257425" y="5610225"/>
            <a:ext cx="610393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Line at infinity becomes finite, 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allows to observe/model  vanishing points, horizon,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257425" y="3317875"/>
            <a:ext cx="610393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Line at infinity stays at infinity, 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but points move along line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95275" y="2789238"/>
            <a:ext cx="849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Affine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415925" y="4903788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Proj. trans.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Decomposition of projective transformations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2187575" y="2063750"/>
          <a:ext cx="5648325" cy="793750"/>
        </p:xfrm>
        <a:graphic>
          <a:graphicData uri="http://schemas.openxmlformats.org/presentationml/2006/ole">
            <p:oleObj spid="_x0000_s17410" name="Equation" r:id="rId3" imgW="3238200" imgH="457200" progId="Equation.3">
              <p:embed/>
            </p:oleObj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6086475" y="2992438"/>
          <a:ext cx="1638300" cy="354012"/>
        </p:xfrm>
        <a:graphic>
          <a:graphicData uri="http://schemas.openxmlformats.org/presentationml/2006/ole">
            <p:oleObj spid="_x0000_s17411" name="Equation" r:id="rId4" imgW="939600" imgH="203040" progId="Equation.3">
              <p:embed/>
            </p:oleObj>
          </a:graphicData>
        </a:graphic>
      </p:graphicFrame>
      <p:graphicFrame>
        <p:nvGraphicFramePr>
          <p:cNvPr id="17412" name="Object 6"/>
          <p:cNvGraphicFramePr>
            <a:graphicFrameLocks noChangeAspect="1"/>
          </p:cNvGraphicFramePr>
          <p:nvPr/>
        </p:nvGraphicFramePr>
        <p:xfrm>
          <a:off x="6086475" y="3506788"/>
          <a:ext cx="309563" cy="287337"/>
        </p:xfrm>
        <a:graphic>
          <a:graphicData uri="http://schemas.openxmlformats.org/presentationml/2006/ole">
            <p:oleObj spid="_x0000_s17412" name="Equation" r:id="rId5" imgW="177480" imgH="164880" progId="Equation.3">
              <p:embed/>
            </p:oleObj>
          </a:graphicData>
        </a:graphic>
      </p:graphicFrame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7897813" y="3521075"/>
          <a:ext cx="1017587" cy="309563"/>
        </p:xfrm>
        <a:graphic>
          <a:graphicData uri="http://schemas.openxmlformats.org/presentationml/2006/ole">
            <p:oleObj spid="_x0000_s17413" name="Equation" r:id="rId6" imgW="583920" imgH="177480" progId="Equation.3">
              <p:embed/>
            </p:oleObj>
          </a:graphicData>
        </a:graphic>
      </p:graphicFrame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6308725" y="3521075"/>
            <a:ext cx="1808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upper-triangular,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134938" y="2992438"/>
            <a:ext cx="606266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Decomposition valid if v not zero, and  unique (if chosen s&gt;0)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Useful for partial recovery of a transformation</a:t>
            </a:r>
          </a:p>
        </p:txBody>
      </p:sp>
      <p:graphicFrame>
        <p:nvGraphicFramePr>
          <p:cNvPr id="17414" name="Object 10"/>
          <p:cNvGraphicFramePr>
            <a:graphicFrameLocks noChangeAspect="1"/>
          </p:cNvGraphicFramePr>
          <p:nvPr/>
        </p:nvGraphicFramePr>
        <p:xfrm>
          <a:off x="2344738" y="4502150"/>
          <a:ext cx="2347912" cy="1028700"/>
        </p:xfrm>
        <a:graphic>
          <a:graphicData uri="http://schemas.openxmlformats.org/presentationml/2006/ole">
            <p:oleObj spid="_x0000_s17414" name="Equation" r:id="rId7" imgW="1612800" imgH="711000" progId="Equation.3">
              <p:embed/>
            </p:oleObj>
          </a:graphicData>
        </a:graphic>
      </p:graphicFrame>
      <p:graphicFrame>
        <p:nvGraphicFramePr>
          <p:cNvPr id="17415" name="Object 11"/>
          <p:cNvGraphicFramePr>
            <a:graphicFrameLocks noChangeAspect="1"/>
          </p:cNvGraphicFramePr>
          <p:nvPr/>
        </p:nvGraphicFramePr>
        <p:xfrm>
          <a:off x="2344738" y="5630863"/>
          <a:ext cx="5002212" cy="1055687"/>
        </p:xfrm>
        <a:graphic>
          <a:graphicData uri="http://schemas.openxmlformats.org/presentationml/2006/ole">
            <p:oleObj spid="_x0000_s17415" name="Equation" r:id="rId8" imgW="3466800" imgH="736560" progId="Equation.3">
              <p:embed/>
            </p:oleObj>
          </a:graphicData>
        </a:graphic>
      </p:graphicFrame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827213" y="4165600"/>
            <a:ext cx="363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 u="sng">
                <a:latin typeface="Arial" charset="0"/>
              </a:rPr>
              <a:t>Example</a:t>
            </a:r>
            <a:r>
              <a:rPr lang="en-US" sz="1600">
                <a:latin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Number of invariants?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	</a:t>
            </a:r>
            <a:r>
              <a:rPr lang="en-US" sz="1800" smtClean="0"/>
              <a:t>The number of functional invariants is equal to, or greater than, the number of degrees of freedom of the configuration less the number of degrees of freedom of the transformation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	e.g. configuration of 4 points in general position has 8 dof (2/pt)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	and so 4 similarity, 2 affinity and zero projective invariants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transformations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943225" y="3036888"/>
          <a:ext cx="1639888" cy="1233487"/>
        </p:xfrm>
        <a:graphic>
          <a:graphicData uri="http://schemas.openxmlformats.org/presentationml/2006/ole">
            <p:oleObj spid="_x0000_s18434" name="Equation" r:id="rId3" imgW="939600" imgH="711000" progId="Equation.3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2943225" y="4270375"/>
          <a:ext cx="1751013" cy="1233488"/>
        </p:xfrm>
        <a:graphic>
          <a:graphicData uri="http://schemas.openxmlformats.org/presentationml/2006/ole">
            <p:oleObj spid="_x0000_s18435" name="Equation" r:id="rId4" imgW="1002960" imgH="711000" progId="Equation.3">
              <p:embed/>
            </p:oleObj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2943225" y="1803400"/>
          <a:ext cx="1728788" cy="1233488"/>
        </p:xfrm>
        <a:graphic>
          <a:graphicData uri="http://schemas.openxmlformats.org/presentationml/2006/ole">
            <p:oleObj spid="_x0000_s18436" name="Equation" r:id="rId5" imgW="990360" imgH="711000" progId="Equation.3">
              <p:embed/>
            </p:oleObj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2943225" y="5503863"/>
          <a:ext cx="1528763" cy="1233487"/>
        </p:xfrm>
        <a:graphic>
          <a:graphicData uri="http://schemas.openxmlformats.org/presentationml/2006/ole">
            <p:oleObj spid="_x0000_s18437" name="Equation" r:id="rId6" imgW="876240" imgH="711000" progId="Equation.3">
              <p:embed/>
            </p:oleObj>
          </a:graphicData>
        </a:graphic>
      </p:graphicFrame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768475" y="2154238"/>
            <a:ext cx="117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600">
                <a:latin typeface="Arial" charset="0"/>
              </a:rPr>
              <a:t>Projective</a:t>
            </a:r>
          </a:p>
          <a:p>
            <a:pPr>
              <a:buClr>
                <a:srgbClr val="FF6600"/>
              </a:buClr>
            </a:pPr>
            <a:r>
              <a:rPr lang="en-US" sz="1600">
                <a:latin typeface="Arial" charset="0"/>
              </a:rPr>
              <a:t>8dof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1768475" y="3335338"/>
            <a:ext cx="117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600">
                <a:latin typeface="Arial" charset="0"/>
              </a:rPr>
              <a:t>Affine</a:t>
            </a:r>
          </a:p>
          <a:p>
            <a:pPr>
              <a:buClr>
                <a:srgbClr val="FF6600"/>
              </a:buClr>
            </a:pPr>
            <a:r>
              <a:rPr lang="en-US" sz="1600">
                <a:latin typeface="Arial" charset="0"/>
              </a:rPr>
              <a:t>6dof</a:t>
            </a: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1768475" y="4581525"/>
            <a:ext cx="117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600">
                <a:latin typeface="Arial" charset="0"/>
              </a:rPr>
              <a:t>Similarity</a:t>
            </a:r>
          </a:p>
          <a:p>
            <a:pPr>
              <a:buClr>
                <a:srgbClr val="FF6600"/>
              </a:buClr>
            </a:pPr>
            <a:r>
              <a:rPr lang="en-US" sz="1600">
                <a:latin typeface="Arial" charset="0"/>
              </a:rPr>
              <a:t>4dof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1768475" y="5780088"/>
            <a:ext cx="117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600">
                <a:latin typeface="Arial" charset="0"/>
              </a:rPr>
              <a:t>Euclidean</a:t>
            </a:r>
          </a:p>
          <a:p>
            <a:pPr>
              <a:buClr>
                <a:srgbClr val="FF6600"/>
              </a:buClr>
            </a:pPr>
            <a:r>
              <a:rPr lang="en-US" sz="1600">
                <a:latin typeface="Arial" charset="0"/>
              </a:rPr>
              <a:t>3dof</a:t>
            </a:r>
          </a:p>
        </p:txBody>
      </p:sp>
      <p:sp>
        <p:nvSpPr>
          <p:cNvPr id="18443" name="AutoShape 12"/>
          <p:cNvSpPr>
            <a:spLocks noChangeArrowheads="1"/>
          </p:cNvSpPr>
          <p:nvPr/>
        </p:nvSpPr>
        <p:spPr bwMode="auto">
          <a:xfrm rot="-2078810">
            <a:off x="4737100" y="3317875"/>
            <a:ext cx="661988" cy="654050"/>
          </a:xfrm>
          <a:prstGeom prst="parallelogram">
            <a:avLst>
              <a:gd name="adj" fmla="val 25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Freeform 13"/>
          <p:cNvSpPr>
            <a:spLocks/>
          </p:cNvSpPr>
          <p:nvPr/>
        </p:nvSpPr>
        <p:spPr bwMode="auto">
          <a:xfrm rot="1128942">
            <a:off x="4873625" y="2106613"/>
            <a:ext cx="703263" cy="628650"/>
          </a:xfrm>
          <a:custGeom>
            <a:avLst/>
            <a:gdLst>
              <a:gd name="T0" fmla="*/ 125278 w 494"/>
              <a:gd name="T1" fmla="*/ 0 h 468"/>
              <a:gd name="T2" fmla="*/ 593645 w 494"/>
              <a:gd name="T3" fmla="*/ 13433 h 468"/>
              <a:gd name="T4" fmla="*/ 703263 w 494"/>
              <a:gd name="T5" fmla="*/ 545367 h 468"/>
              <a:gd name="T6" fmla="*/ 0 w 494"/>
              <a:gd name="T7" fmla="*/ 628650 h 468"/>
              <a:gd name="T8" fmla="*/ 125278 w 494"/>
              <a:gd name="T9" fmla="*/ 0 h 4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"/>
              <a:gd name="T16" fmla="*/ 0 h 468"/>
              <a:gd name="T17" fmla="*/ 494 w 494"/>
              <a:gd name="T18" fmla="*/ 468 h 4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" h="468">
                <a:moveTo>
                  <a:pt x="88" y="0"/>
                </a:moveTo>
                <a:lnTo>
                  <a:pt x="417" y="10"/>
                </a:lnTo>
                <a:lnTo>
                  <a:pt x="494" y="406"/>
                </a:lnTo>
                <a:lnTo>
                  <a:pt x="0" y="468"/>
                </a:lnTo>
                <a:lnTo>
                  <a:pt x="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5551488" y="4448175"/>
            <a:ext cx="582612" cy="596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4954588" y="5862638"/>
            <a:ext cx="392112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 rot="2795967">
            <a:off x="5518150" y="5916613"/>
            <a:ext cx="392113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 rot="-1216342">
            <a:off x="4899025" y="4783138"/>
            <a:ext cx="509588" cy="490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AutoShape 19"/>
          <p:cNvSpPr>
            <a:spLocks noChangeArrowheads="1"/>
          </p:cNvSpPr>
          <p:nvPr/>
        </p:nvSpPr>
        <p:spPr bwMode="auto">
          <a:xfrm>
            <a:off x="5583238" y="3487738"/>
            <a:ext cx="368300" cy="477837"/>
          </a:xfrm>
          <a:prstGeom prst="parallelogram">
            <a:avLst>
              <a:gd name="adj" fmla="val 2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Freeform 21"/>
          <p:cNvSpPr>
            <a:spLocks/>
          </p:cNvSpPr>
          <p:nvPr/>
        </p:nvSpPr>
        <p:spPr bwMode="auto">
          <a:xfrm>
            <a:off x="5641975" y="2106613"/>
            <a:ext cx="400050" cy="727075"/>
          </a:xfrm>
          <a:custGeom>
            <a:avLst/>
            <a:gdLst>
              <a:gd name="T0" fmla="*/ 0 w 252"/>
              <a:gd name="T1" fmla="*/ 0 h 458"/>
              <a:gd name="T2" fmla="*/ 342900 w 252"/>
              <a:gd name="T3" fmla="*/ 130175 h 458"/>
              <a:gd name="T4" fmla="*/ 400050 w 252"/>
              <a:gd name="T5" fmla="*/ 727075 h 458"/>
              <a:gd name="T6" fmla="*/ 171450 w 252"/>
              <a:gd name="T7" fmla="*/ 482600 h 458"/>
              <a:gd name="T8" fmla="*/ 0 w 252"/>
              <a:gd name="T9" fmla="*/ 0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58"/>
              <a:gd name="T17" fmla="*/ 252 w 252"/>
              <a:gd name="T18" fmla="*/ 458 h 4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58">
                <a:moveTo>
                  <a:pt x="0" y="0"/>
                </a:moveTo>
                <a:lnTo>
                  <a:pt x="216" y="82"/>
                </a:lnTo>
                <a:lnTo>
                  <a:pt x="252" y="458"/>
                </a:lnTo>
                <a:lnTo>
                  <a:pt x="108" y="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6305550" y="1963738"/>
            <a:ext cx="2593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400">
                <a:latin typeface="Arial" charset="0"/>
              </a:rPr>
              <a:t>Concurrency, collinearity, order of contact (intersection, tangency, inflection, etc.), cross ratio</a:t>
            </a:r>
          </a:p>
        </p:txBody>
      </p:sp>
      <p:sp>
        <p:nvSpPr>
          <p:cNvPr id="18452" name="Rectangle 23"/>
          <p:cNvSpPr>
            <a:spLocks noChangeArrowheads="1"/>
          </p:cNvSpPr>
          <p:nvPr/>
        </p:nvSpPr>
        <p:spPr bwMode="auto">
          <a:xfrm>
            <a:off x="6311900" y="2974975"/>
            <a:ext cx="2593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400">
                <a:latin typeface="Arial" charset="0"/>
              </a:rPr>
              <a:t>Parallellism, ratio of areas, ratio of lengths on parallel lines (e.g midpoints), linear combinations of vectors (centroids). </a:t>
            </a:r>
          </a:p>
          <a:p>
            <a:pPr>
              <a:buClr>
                <a:srgbClr val="FF6600"/>
              </a:buClr>
            </a:pPr>
            <a:r>
              <a:rPr lang="en-US" sz="1400" b="1">
                <a:latin typeface="Arial" charset="0"/>
              </a:rPr>
              <a:t>The line at infinity l</a:t>
            </a:r>
            <a:r>
              <a:rPr lang="en-US" sz="1400" b="1" baseline="-25000">
                <a:latin typeface="Arial" charset="0"/>
              </a:rPr>
              <a:t>∞</a:t>
            </a:r>
          </a:p>
        </p:txBody>
      </p:sp>
      <p:sp>
        <p:nvSpPr>
          <p:cNvPr id="18453" name="Rectangle 24"/>
          <p:cNvSpPr>
            <a:spLocks noChangeArrowheads="1"/>
          </p:cNvSpPr>
          <p:nvPr/>
        </p:nvSpPr>
        <p:spPr bwMode="auto">
          <a:xfrm>
            <a:off x="6308725" y="4473575"/>
            <a:ext cx="25939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400">
                <a:latin typeface="Arial" charset="0"/>
              </a:rPr>
              <a:t>Ratios of lengths, angles.</a:t>
            </a:r>
          </a:p>
          <a:p>
            <a:pPr>
              <a:buClr>
                <a:srgbClr val="FF6600"/>
              </a:buClr>
            </a:pPr>
            <a:r>
              <a:rPr lang="en-US" sz="1400" b="1">
                <a:latin typeface="Arial" charset="0"/>
              </a:rPr>
              <a:t>The circular points I,J</a:t>
            </a:r>
          </a:p>
          <a:p>
            <a:pPr>
              <a:buClr>
                <a:srgbClr val="FF6600"/>
              </a:buClr>
            </a:pPr>
            <a:endParaRPr lang="en-US" sz="1400" b="1" baseline="-25000">
              <a:latin typeface="Arial" charset="0"/>
            </a:endParaRPr>
          </a:p>
        </p:txBody>
      </p:sp>
      <p:sp>
        <p:nvSpPr>
          <p:cNvPr id="18454" name="Rectangle 25"/>
          <p:cNvSpPr>
            <a:spLocks noChangeArrowheads="1"/>
          </p:cNvSpPr>
          <p:nvPr/>
        </p:nvSpPr>
        <p:spPr bwMode="auto">
          <a:xfrm>
            <a:off x="6362700" y="5864225"/>
            <a:ext cx="2593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400">
                <a:latin typeface="Arial" charset="0"/>
              </a:rPr>
              <a:t>lengths, areas.</a:t>
            </a:r>
          </a:p>
          <a:p>
            <a:pPr>
              <a:buClr>
                <a:srgbClr val="FF6600"/>
              </a:buClr>
            </a:pPr>
            <a:endParaRPr lang="en-US" sz="1400" b="1" baseline="-25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-341313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Projective geometry of 1D: P</a:t>
            </a:r>
            <a:r>
              <a:rPr lang="en-US" baseline="30000" smtClean="0"/>
              <a:t>1</a:t>
            </a:r>
            <a:endParaRPr lang="en-US" smtClean="0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2897188" y="1062038"/>
          <a:ext cx="1173162" cy="374650"/>
        </p:xfrm>
        <a:graphic>
          <a:graphicData uri="http://schemas.openxmlformats.org/presentationml/2006/ole">
            <p:oleObj spid="_x0000_s39938" name="Equation" r:id="rId3" imgW="672840" imgH="215640" progId="Equation.3">
              <p:embed/>
            </p:oleObj>
          </a:graphicData>
        </a:graphic>
      </p:graphicFrame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2284413" y="1528763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The cross ratio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269875" y="2787650"/>
            <a:ext cx="542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Is invariant under projective transformations in P^1.</a:t>
            </a:r>
          </a:p>
        </p:txBody>
      </p:sp>
      <p:graphicFrame>
        <p:nvGraphicFramePr>
          <p:cNvPr id="39939" name="Object 9"/>
          <p:cNvGraphicFramePr>
            <a:graphicFrameLocks noChangeAspect="1"/>
          </p:cNvGraphicFramePr>
          <p:nvPr/>
        </p:nvGraphicFramePr>
        <p:xfrm>
          <a:off x="141288" y="493713"/>
          <a:ext cx="842962" cy="400050"/>
        </p:xfrm>
        <a:graphic>
          <a:graphicData uri="http://schemas.openxmlformats.org/presentationml/2006/ole">
            <p:oleObj spid="_x0000_s39939" name="Equation" r:id="rId4" imgW="507960" imgH="241200" progId="Equation.3">
              <p:embed/>
            </p:oleObj>
          </a:graphicData>
        </a:graphic>
      </p:graphicFrame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4381500" y="1079500"/>
            <a:ext cx="4203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3DOF (2x2-1) </a:t>
            </a:r>
            <a:r>
              <a:rPr lang="en-US" sz="1600">
                <a:latin typeface="Arial" charset="0"/>
                <a:sym typeface="Wingdings" pitchFamily="2" charset="2"/>
              </a:rPr>
              <a:t> three corresponding points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39940" name="Object 12"/>
          <p:cNvGraphicFramePr>
            <a:graphicFrameLocks noChangeAspect="1"/>
          </p:cNvGraphicFramePr>
          <p:nvPr/>
        </p:nvGraphicFramePr>
        <p:xfrm>
          <a:off x="6081713" y="534988"/>
          <a:ext cx="673100" cy="358775"/>
        </p:xfrm>
        <a:graphic>
          <a:graphicData uri="http://schemas.openxmlformats.org/presentationml/2006/ole">
            <p:oleObj spid="_x0000_s39940" name="Equation" r:id="rId5" imgW="406080" imgH="215640" progId="Equation.3">
              <p:embed/>
            </p:oleObj>
          </a:graphicData>
        </a:graphic>
      </p:graphicFrame>
      <p:graphicFrame>
        <p:nvGraphicFramePr>
          <p:cNvPr id="39941" name="Object 13"/>
          <p:cNvGraphicFramePr>
            <a:graphicFrameLocks noChangeAspect="1"/>
          </p:cNvGraphicFramePr>
          <p:nvPr/>
        </p:nvGraphicFramePr>
        <p:xfrm>
          <a:off x="2787650" y="1968500"/>
          <a:ext cx="3687763" cy="777875"/>
        </p:xfrm>
        <a:graphic>
          <a:graphicData uri="http://schemas.openxmlformats.org/presentationml/2006/ole">
            <p:oleObj spid="_x0000_s39941" name="Equation" r:id="rId6" imgW="2222280" imgH="469800" progId="Equation.3">
              <p:embed/>
            </p:oleObj>
          </a:graphicData>
        </a:graphic>
      </p:graphicFrame>
      <p:graphicFrame>
        <p:nvGraphicFramePr>
          <p:cNvPr id="39942" name="Object 14"/>
          <p:cNvGraphicFramePr>
            <a:graphicFrameLocks noChangeAspect="1"/>
          </p:cNvGraphicFramePr>
          <p:nvPr/>
        </p:nvGraphicFramePr>
        <p:xfrm>
          <a:off x="7092950" y="2051050"/>
          <a:ext cx="1847850" cy="630238"/>
        </p:xfrm>
        <a:graphic>
          <a:graphicData uri="http://schemas.openxmlformats.org/presentationml/2006/ole">
            <p:oleObj spid="_x0000_s39942" name="Equation" r:id="rId7" imgW="1409400" imgH="482400" progId="Equation.3">
              <p:embed/>
            </p:oleObj>
          </a:graphicData>
        </a:graphic>
      </p:graphicFrame>
      <p:pic>
        <p:nvPicPr>
          <p:cNvPr id="39947" name="Picture 16" descr="fig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0863" y="4605338"/>
            <a:ext cx="36496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TextBox 13"/>
          <p:cNvSpPr txBox="1">
            <a:spLocks noChangeArrowheads="1"/>
          </p:cNvSpPr>
          <p:nvPr/>
        </p:nvSpPr>
        <p:spPr bwMode="auto">
          <a:xfrm>
            <a:off x="6745288" y="484188"/>
            <a:ext cx="2189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Ideal point of a line</a:t>
            </a:r>
          </a:p>
        </p:txBody>
      </p:sp>
      <p:sp>
        <p:nvSpPr>
          <p:cNvPr id="39949" name="TextBox 14"/>
          <p:cNvSpPr txBox="1">
            <a:spLocks noChangeArrowheads="1"/>
          </p:cNvSpPr>
          <p:nvPr/>
        </p:nvSpPr>
        <p:spPr bwMode="auto">
          <a:xfrm>
            <a:off x="1824038" y="6223000"/>
            <a:ext cx="61610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Four sets of four collinear points; each set is related to the others by a line projectivity</a:t>
            </a:r>
          </a:p>
          <a:p>
            <a:r>
              <a:rPr lang="en-US" sz="1100"/>
              <a:t>Since cross ratio is an invariant under projectivity, the cross ratio has the same value for all the sets shown</a:t>
            </a:r>
          </a:p>
        </p:txBody>
      </p:sp>
      <p:pic>
        <p:nvPicPr>
          <p:cNvPr id="3995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288" y="3254375"/>
            <a:ext cx="82264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TextBox 16"/>
          <p:cNvSpPr txBox="1">
            <a:spLocks noChangeArrowheads="1"/>
          </p:cNvSpPr>
          <p:nvPr/>
        </p:nvSpPr>
        <p:spPr bwMode="auto">
          <a:xfrm>
            <a:off x="955675" y="534988"/>
            <a:ext cx="473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Homogeneous coordinates of point x on line</a:t>
            </a:r>
          </a:p>
        </p:txBody>
      </p:sp>
      <p:sp>
        <p:nvSpPr>
          <p:cNvPr id="39952" name="TextBox 17"/>
          <p:cNvSpPr txBox="1">
            <a:spLocks noChangeArrowheads="1"/>
          </p:cNvSpPr>
          <p:nvPr/>
        </p:nvSpPr>
        <p:spPr bwMode="auto">
          <a:xfrm>
            <a:off x="-46038" y="1087438"/>
            <a:ext cx="3068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Projective transformation of a line: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Perspective projection</a:t>
            </a: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84709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043738" y="1905000"/>
            <a:ext cx="336550" cy="677863"/>
            <a:chOff x="4464" y="1200"/>
            <a:chExt cx="212" cy="528"/>
          </a:xfrm>
        </p:grpSpPr>
        <p:sp>
          <p:nvSpPr>
            <p:cNvPr id="104470" name="Line 7"/>
            <p:cNvSpPr>
              <a:spLocks noChangeShapeType="1"/>
            </p:cNvSpPr>
            <p:nvPr/>
          </p:nvSpPr>
          <p:spPr bwMode="auto">
            <a:xfrm>
              <a:off x="4656" y="1200"/>
              <a:ext cx="0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Text Box 11"/>
            <p:cNvSpPr txBox="1">
              <a:spLocks noChangeArrowheads="1"/>
            </p:cNvSpPr>
            <p:nvPr/>
          </p:nvSpPr>
          <p:spPr bwMode="auto">
            <a:xfrm>
              <a:off x="4464" y="12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90600" y="2743200"/>
            <a:ext cx="438150" cy="685800"/>
            <a:chOff x="624" y="1728"/>
            <a:chExt cx="276" cy="432"/>
          </a:xfrm>
        </p:grpSpPr>
        <p:sp>
          <p:nvSpPr>
            <p:cNvPr id="104468" name="Line 8"/>
            <p:cNvSpPr>
              <a:spLocks noChangeShapeType="1"/>
            </p:cNvSpPr>
            <p:nvPr/>
          </p:nvSpPr>
          <p:spPr bwMode="auto">
            <a:xfrm>
              <a:off x="864" y="1728"/>
              <a:ext cx="0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Text Box 12"/>
            <p:cNvSpPr txBox="1">
              <a:spLocks noChangeArrowheads="1"/>
            </p:cNvSpPr>
            <p:nvPr/>
          </p:nvSpPr>
          <p:spPr bwMode="auto">
            <a:xfrm>
              <a:off x="624" y="182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y’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19225" y="1639888"/>
            <a:ext cx="2819400" cy="457200"/>
            <a:chOff x="912" y="1392"/>
            <a:chExt cx="1776" cy="288"/>
          </a:xfrm>
        </p:grpSpPr>
        <p:sp>
          <p:nvSpPr>
            <p:cNvPr id="104466" name="Line 10"/>
            <p:cNvSpPr>
              <a:spLocks noChangeShapeType="1"/>
            </p:cNvSpPr>
            <p:nvPr/>
          </p:nvSpPr>
          <p:spPr bwMode="auto">
            <a:xfrm>
              <a:off x="912" y="1632"/>
              <a:ext cx="17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Text Box 13"/>
            <p:cNvSpPr txBox="1">
              <a:spLocks noChangeArrowheads="1"/>
            </p:cNvSpPr>
            <p:nvPr/>
          </p:nvSpPr>
          <p:spPr bwMode="auto">
            <a:xfrm>
              <a:off x="1536" y="139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267200" y="2209800"/>
            <a:ext cx="3200400" cy="457200"/>
            <a:chOff x="2688" y="1392"/>
            <a:chExt cx="2016" cy="288"/>
          </a:xfrm>
        </p:grpSpPr>
        <p:sp>
          <p:nvSpPr>
            <p:cNvPr id="104464" name="Line 9"/>
            <p:cNvSpPr>
              <a:spLocks noChangeShapeType="1"/>
            </p:cNvSpPr>
            <p:nvPr/>
          </p:nvSpPr>
          <p:spPr bwMode="auto">
            <a:xfrm>
              <a:off x="2688" y="1632"/>
              <a:ext cx="20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Text Box 14"/>
            <p:cNvSpPr txBox="1">
              <a:spLocks noChangeArrowheads="1"/>
            </p:cNvSpPr>
            <p:nvPr/>
          </p:nvSpPr>
          <p:spPr bwMode="auto">
            <a:xfrm>
              <a:off x="3804" y="139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z</a:t>
              </a:r>
            </a:p>
          </p:txBody>
        </p:sp>
      </p:grpSp>
      <p:sp>
        <p:nvSpPr>
          <p:cNvPr id="104457" name="Text Box 19"/>
          <p:cNvSpPr txBox="1">
            <a:spLocks noChangeArrowheads="1"/>
          </p:cNvSpPr>
          <p:nvPr/>
        </p:nvSpPr>
        <p:spPr bwMode="auto">
          <a:xfrm>
            <a:off x="441325" y="879475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camera</a:t>
            </a:r>
          </a:p>
        </p:txBody>
      </p:sp>
      <p:sp>
        <p:nvSpPr>
          <p:cNvPr id="104458" name="Text Box 20"/>
          <p:cNvSpPr txBox="1">
            <a:spLocks noChangeArrowheads="1"/>
          </p:cNvSpPr>
          <p:nvPr/>
        </p:nvSpPr>
        <p:spPr bwMode="auto">
          <a:xfrm>
            <a:off x="6634163" y="9144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world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581400" y="3733800"/>
            <a:ext cx="5043488" cy="4114800"/>
            <a:chOff x="2256" y="2352"/>
            <a:chExt cx="3177" cy="2592"/>
          </a:xfrm>
        </p:grpSpPr>
        <p:grpSp>
          <p:nvGrpSpPr>
            <p:cNvPr id="104461" name="Group 6"/>
            <p:cNvGrpSpPr>
              <a:grpSpLocks/>
            </p:cNvGrpSpPr>
            <p:nvPr/>
          </p:nvGrpSpPr>
          <p:grpSpPr bwMode="auto">
            <a:xfrm>
              <a:off x="2256" y="2352"/>
              <a:ext cx="3177" cy="2592"/>
              <a:chOff x="2704" y="2544"/>
              <a:chExt cx="3177" cy="2592"/>
            </a:xfrm>
          </p:grpSpPr>
          <p:sp>
            <p:nvSpPr>
              <p:cNvPr id="104463" name="Rectangle 4"/>
              <p:cNvSpPr>
                <a:spLocks noChangeArrowheads="1"/>
              </p:cNvSpPr>
              <p:nvPr/>
            </p:nvSpPr>
            <p:spPr bwMode="auto">
              <a:xfrm>
                <a:off x="2704" y="2544"/>
                <a:ext cx="3177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/>
                  <a:t>Cartesian coordinates: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/>
                  <a:t>We have, by similar triangles, that                       (x, y, z) -&gt; (f x/z, f y/z, -f)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/>
                  <a:t>Ignore the third coordinate, and get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lang="en-US" sz="2800"/>
              </a:p>
            </p:txBody>
          </p:sp>
          <p:graphicFrame>
            <p:nvGraphicFramePr>
              <p:cNvPr id="104450" name="Object 2"/>
              <p:cNvGraphicFramePr>
                <a:graphicFrameLocks noChangeAspect="1"/>
              </p:cNvGraphicFramePr>
              <p:nvPr/>
            </p:nvGraphicFramePr>
            <p:xfrm>
              <a:off x="3547" y="3530"/>
              <a:ext cx="1250" cy="371"/>
            </p:xfrm>
            <a:graphic>
              <a:graphicData uri="http://schemas.openxmlformats.org/presentationml/2006/ole">
                <p:oleObj spid="_x0000_s104450" name="Equation" r:id="rId5" imgW="1282700" imgH="381000" progId="Equation.3">
                  <p:embed/>
                </p:oleObj>
              </a:graphicData>
            </a:graphic>
          </p:graphicFrame>
        </p:grpSp>
        <p:sp>
          <p:nvSpPr>
            <p:cNvPr id="104462" name="Rectangle 21"/>
            <p:cNvSpPr>
              <a:spLocks noChangeArrowheads="1"/>
            </p:cNvSpPr>
            <p:nvPr/>
          </p:nvSpPr>
          <p:spPr bwMode="auto">
            <a:xfrm>
              <a:off x="2927" y="3319"/>
              <a:ext cx="1632" cy="48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0" name="Rectangle 23"/>
          <p:cNvSpPr>
            <a:spLocks noChangeArrowheads="1"/>
          </p:cNvSpPr>
          <p:nvPr/>
        </p:nvSpPr>
        <p:spPr bwMode="auto">
          <a:xfrm>
            <a:off x="2633663" y="1630363"/>
            <a:ext cx="325437" cy="3460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>
          <a:xfrm>
            <a:off x="1419225" y="-190500"/>
            <a:ext cx="7239000" cy="1143000"/>
          </a:xfrm>
        </p:spPr>
        <p:txBody>
          <a:bodyPr/>
          <a:lstStyle/>
          <a:p>
            <a:r>
              <a:rPr lang="en-US" smtClean="0"/>
              <a:t>Concurrent Lines</a:t>
            </a:r>
          </a:p>
        </p:txBody>
      </p:sp>
      <p:pic>
        <p:nvPicPr>
          <p:cNvPr id="151554" name="Picture 15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62288"/>
            <a:ext cx="283368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17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760413"/>
            <a:ext cx="23352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6" name="TextBox 4"/>
          <p:cNvSpPr txBox="1">
            <a:spLocks noChangeArrowheads="1"/>
          </p:cNvSpPr>
          <p:nvPr/>
        </p:nvSpPr>
        <p:spPr bwMode="auto">
          <a:xfrm>
            <a:off x="3922713" y="1163638"/>
            <a:ext cx="7056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Four concurrent lines l_i intersect the line l in the </a:t>
            </a:r>
          </a:p>
          <a:p>
            <a:pPr algn="just"/>
            <a:r>
              <a:rPr lang="en-US" sz="1600"/>
              <a:t>four points x_i; The cross ratio of these points is </a:t>
            </a:r>
          </a:p>
          <a:p>
            <a:pPr algn="just"/>
            <a:r>
              <a:rPr lang="en-US" sz="1600"/>
              <a:t>an invariant to the projective transformation of the plane</a:t>
            </a:r>
          </a:p>
        </p:txBody>
      </p:sp>
      <p:sp>
        <p:nvSpPr>
          <p:cNvPr id="151557" name="TextBox 5"/>
          <p:cNvSpPr txBox="1">
            <a:spLocks noChangeArrowheads="1"/>
          </p:cNvSpPr>
          <p:nvPr/>
        </p:nvSpPr>
        <p:spPr bwMode="auto">
          <a:xfrm>
            <a:off x="3463925" y="3581400"/>
            <a:ext cx="46053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Coplanar points x_i are imaged onto a line by </a:t>
            </a:r>
          </a:p>
          <a:p>
            <a:r>
              <a:rPr lang="en-US" sz="1600"/>
              <a:t>a projection with center C. The cross ratio</a:t>
            </a:r>
          </a:p>
          <a:p>
            <a:r>
              <a:rPr lang="en-US" sz="1600"/>
              <a:t>of the image points x_i is invariant to the position of </a:t>
            </a:r>
          </a:p>
          <a:p>
            <a:r>
              <a:rPr lang="en-US" sz="1600"/>
              <a:t>the image line 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Points, lines &amp; conics</a:t>
            </a:r>
          </a:p>
          <a:p>
            <a:pPr eaLnBrk="1" hangingPunct="1"/>
            <a:r>
              <a:rPr lang="en-US" smtClean="0"/>
              <a:t>Transformations &amp; invariants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1D projective geometry and </a:t>
            </a:r>
          </a:p>
          <a:p>
            <a:pPr eaLnBrk="1" hangingPunct="1">
              <a:buFontTx/>
              <a:buNone/>
            </a:pPr>
            <a:r>
              <a:rPr lang="en-US" smtClean="0"/>
              <a:t>	the Cross-ratio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Projective 2D Geometry</a:t>
            </a:r>
          </a:p>
        </p:txBody>
      </p:sp>
      <p:sp>
        <p:nvSpPr>
          <p:cNvPr id="106499" name="Line 4"/>
          <p:cNvSpPr>
            <a:spLocks noChangeShapeType="1"/>
          </p:cNvSpPr>
          <p:nvPr/>
        </p:nvSpPr>
        <p:spPr bwMode="auto">
          <a:xfrm>
            <a:off x="7315200" y="1905000"/>
            <a:ext cx="623888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0" name="Oval 5"/>
          <p:cNvSpPr>
            <a:spLocks noChangeArrowheads="1"/>
          </p:cNvSpPr>
          <p:nvPr/>
        </p:nvSpPr>
        <p:spPr bwMode="auto">
          <a:xfrm>
            <a:off x="7239000" y="1981200"/>
            <a:ext cx="1143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Oval 6"/>
          <p:cNvSpPr>
            <a:spLocks noChangeArrowheads="1"/>
          </p:cNvSpPr>
          <p:nvPr/>
        </p:nvSpPr>
        <p:spPr bwMode="auto">
          <a:xfrm>
            <a:off x="7696200" y="2209800"/>
            <a:ext cx="7620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6502" name="Picture 7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8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352800"/>
            <a:ext cx="15128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9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0"/>
            <a:ext cx="2057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573713"/>
            <a:ext cx="28194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Homogeneous coordinates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28875" y="2473325"/>
          <a:ext cx="1493838" cy="336550"/>
        </p:xfrm>
        <a:graphic>
          <a:graphicData uri="http://schemas.openxmlformats.org/presentationml/2006/ole">
            <p:oleObj spid="_x0000_s1026" name="Equation" r:id="rId3" imgW="901440" imgH="20304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357688" y="2409825"/>
          <a:ext cx="820737" cy="400050"/>
        </p:xfrm>
        <a:graphic>
          <a:graphicData uri="http://schemas.openxmlformats.org/presentationml/2006/ole">
            <p:oleObj spid="_x0000_s1027" name="Equation" r:id="rId4" imgW="495000" imgH="241200" progId="Equation.3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2428875" y="2873375"/>
          <a:ext cx="3028950" cy="336550"/>
        </p:xfrm>
        <a:graphic>
          <a:graphicData uri="http://schemas.openxmlformats.org/presentationml/2006/ole">
            <p:oleObj spid="_x0000_s1028" name="Equation" r:id="rId5" imgW="1828800" imgH="203040" progId="Equation.3">
              <p:embed/>
            </p:oleObj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880100" y="2809875"/>
          <a:ext cx="1998663" cy="400050"/>
        </p:xfrm>
        <a:graphic>
          <a:graphicData uri="http://schemas.openxmlformats.org/presentationml/2006/ole">
            <p:oleObj spid="_x0000_s1029" name="Equation" r:id="rId6" imgW="1206360" imgH="241200" progId="Equation.3">
              <p:embed/>
            </p:oleObj>
          </a:graphicData>
        </a:graphic>
      </p:graphicFrame>
      <p:sp>
        <p:nvSpPr>
          <p:cNvPr id="1038" name="Rectangle 8"/>
          <p:cNvSpPr>
            <a:spLocks noChangeArrowheads="1"/>
          </p:cNvSpPr>
          <p:nvPr/>
        </p:nvSpPr>
        <p:spPr bwMode="auto">
          <a:xfrm>
            <a:off x="1900238" y="1989138"/>
            <a:ext cx="440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Homogeneous representation of lines</a:t>
            </a:r>
          </a:p>
        </p:txBody>
      </p:sp>
      <p:sp>
        <p:nvSpPr>
          <p:cNvPr id="1039" name="Rectangle 13"/>
          <p:cNvSpPr>
            <a:spLocks noChangeArrowheads="1"/>
          </p:cNvSpPr>
          <p:nvPr/>
        </p:nvSpPr>
        <p:spPr bwMode="auto">
          <a:xfrm>
            <a:off x="2428875" y="3209925"/>
            <a:ext cx="59626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equivalence class of vectors, any vector is representative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Set of all equivalence classes in </a:t>
            </a:r>
            <a:r>
              <a:rPr lang="en-US" sz="1800" b="1">
                <a:latin typeface="Arial" charset="0"/>
              </a:rPr>
              <a:t>R</a:t>
            </a:r>
            <a:r>
              <a:rPr lang="en-US" sz="1800" baseline="30000">
                <a:latin typeface="Arial" charset="0"/>
              </a:rPr>
              <a:t>3</a:t>
            </a:r>
            <a:r>
              <a:rPr lang="en-US" sz="1800">
                <a:latin typeface="Arial" charset="0"/>
                <a:sym typeface="Symbol" pitchFamily="18" charset="2"/>
              </a:rPr>
              <a:t></a:t>
            </a:r>
            <a:r>
              <a:rPr lang="en-US" sz="1800">
                <a:latin typeface="Arial" charset="0"/>
              </a:rPr>
              <a:t>(0,0,0)</a:t>
            </a:r>
            <a:r>
              <a:rPr lang="en-US" sz="1800" baseline="30000">
                <a:latin typeface="Arial" charset="0"/>
              </a:rPr>
              <a:t>T</a:t>
            </a:r>
            <a:r>
              <a:rPr lang="en-US" sz="1800">
                <a:latin typeface="Arial" charset="0"/>
              </a:rPr>
              <a:t> forms </a:t>
            </a:r>
            <a:r>
              <a:rPr lang="en-US" sz="1800" b="1">
                <a:latin typeface="Arial" charset="0"/>
              </a:rPr>
              <a:t>P</a:t>
            </a:r>
            <a:r>
              <a:rPr lang="en-US" sz="1800" baseline="30000">
                <a:latin typeface="Arial" charset="0"/>
              </a:rPr>
              <a:t>2</a:t>
            </a:r>
            <a:endParaRPr lang="en-US" sz="1800">
              <a:latin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900238" y="4017963"/>
            <a:ext cx="6376987" cy="1189037"/>
            <a:chOff x="1197" y="2531"/>
            <a:chExt cx="4017" cy="749"/>
          </a:xfrm>
        </p:grpSpPr>
        <p:sp>
          <p:nvSpPr>
            <p:cNvPr id="1047" name="Rectangle 14"/>
            <p:cNvSpPr>
              <a:spLocks noChangeArrowheads="1"/>
            </p:cNvSpPr>
            <p:nvPr/>
          </p:nvSpPr>
          <p:spPr bwMode="auto">
            <a:xfrm>
              <a:off x="1197" y="2531"/>
              <a:ext cx="2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>
                  <a:latin typeface="Arial" charset="0"/>
                </a:rPr>
                <a:t>Homogeneous representation of points</a:t>
              </a:r>
            </a:p>
          </p:txBody>
        </p:sp>
        <p:graphicFrame>
          <p:nvGraphicFramePr>
            <p:cNvPr id="1032" name="Object 15"/>
            <p:cNvGraphicFramePr>
              <a:graphicFrameLocks noChangeAspect="1"/>
            </p:cNvGraphicFramePr>
            <p:nvPr/>
          </p:nvGraphicFramePr>
          <p:xfrm>
            <a:off x="4022" y="2816"/>
            <a:ext cx="941" cy="212"/>
          </p:xfrm>
          <a:graphic>
            <a:graphicData uri="http://schemas.openxmlformats.org/presentationml/2006/ole">
              <p:oleObj spid="_x0000_s1032" name="Equation" r:id="rId7" imgW="901440" imgH="203040" progId="Equation.3">
                <p:embed/>
              </p:oleObj>
            </a:graphicData>
          </a:graphic>
        </p:graphicFrame>
        <p:graphicFrame>
          <p:nvGraphicFramePr>
            <p:cNvPr id="1033" name="Object 16"/>
            <p:cNvGraphicFramePr>
              <a:graphicFrameLocks noChangeAspect="1"/>
            </p:cNvGraphicFramePr>
            <p:nvPr/>
          </p:nvGraphicFramePr>
          <p:xfrm>
            <a:off x="2442" y="2776"/>
            <a:ext cx="730" cy="252"/>
          </p:xfrm>
          <a:graphic>
            <a:graphicData uri="http://schemas.openxmlformats.org/presentationml/2006/ole">
              <p:oleObj spid="_x0000_s1033" name="Equation" r:id="rId8" imgW="698400" imgH="241200" progId="Equation.3">
                <p:embed/>
              </p:oleObj>
            </a:graphicData>
          </a:graphic>
        </p:graphicFrame>
        <p:graphicFrame>
          <p:nvGraphicFramePr>
            <p:cNvPr id="1034" name="Object 17"/>
            <p:cNvGraphicFramePr>
              <a:graphicFrameLocks noChangeAspect="1"/>
            </p:cNvGraphicFramePr>
            <p:nvPr/>
          </p:nvGraphicFramePr>
          <p:xfrm>
            <a:off x="1542" y="2776"/>
            <a:ext cx="688" cy="252"/>
          </p:xfrm>
          <a:graphic>
            <a:graphicData uri="http://schemas.openxmlformats.org/presentationml/2006/ole">
              <p:oleObj spid="_x0000_s1034" name="Equation" r:id="rId9" imgW="660240" imgH="241200" progId="Equation.3">
                <p:embed/>
              </p:oleObj>
            </a:graphicData>
          </a:graphic>
        </p:graphicFrame>
        <p:sp>
          <p:nvSpPr>
            <p:cNvPr id="1048" name="Rectangle 18"/>
            <p:cNvSpPr>
              <a:spLocks noChangeArrowheads="1"/>
            </p:cNvSpPr>
            <p:nvPr/>
          </p:nvSpPr>
          <p:spPr bwMode="auto">
            <a:xfrm>
              <a:off x="2195" y="277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on</a:t>
              </a:r>
            </a:p>
          </p:txBody>
        </p:sp>
        <p:sp>
          <p:nvSpPr>
            <p:cNvPr id="1049" name="Rectangle 19"/>
            <p:cNvSpPr>
              <a:spLocks noChangeArrowheads="1"/>
            </p:cNvSpPr>
            <p:nvPr/>
          </p:nvSpPr>
          <p:spPr bwMode="auto">
            <a:xfrm>
              <a:off x="3138" y="2797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if and only if</a:t>
              </a:r>
            </a:p>
          </p:txBody>
        </p:sp>
        <p:graphicFrame>
          <p:nvGraphicFramePr>
            <p:cNvPr id="1035" name="Object 20"/>
            <p:cNvGraphicFramePr>
              <a:graphicFrameLocks noChangeAspect="1"/>
            </p:cNvGraphicFramePr>
            <p:nvPr/>
          </p:nvGraphicFramePr>
          <p:xfrm>
            <a:off x="1517" y="3028"/>
            <a:ext cx="1723" cy="252"/>
          </p:xfrm>
          <a:graphic>
            <a:graphicData uri="http://schemas.openxmlformats.org/presentationml/2006/ole">
              <p:oleObj spid="_x0000_s1035" name="Equation" r:id="rId10" imgW="1650960" imgH="241200" progId="Equation.3">
                <p:embed/>
              </p:oleObj>
            </a:graphicData>
          </a:graphic>
        </p:graphicFrame>
        <p:graphicFrame>
          <p:nvGraphicFramePr>
            <p:cNvPr id="1036" name="Object 21"/>
            <p:cNvGraphicFramePr>
              <a:graphicFrameLocks noChangeAspect="1"/>
            </p:cNvGraphicFramePr>
            <p:nvPr/>
          </p:nvGraphicFramePr>
          <p:xfrm>
            <a:off x="3438" y="3028"/>
            <a:ext cx="1776" cy="252"/>
          </p:xfrm>
          <a:graphic>
            <a:graphicData uri="http://schemas.openxmlformats.org/presentationml/2006/ole">
              <p:oleObj spid="_x0000_s1036" name="Equation" r:id="rId11" imgW="1701720" imgH="241200" progId="Equation.3">
                <p:embed/>
              </p:oleObj>
            </a:graphicData>
          </a:graphic>
        </p:graphicFrame>
      </p:grp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1900238" y="5310188"/>
            <a:ext cx="582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The point </a:t>
            </a:r>
            <a:r>
              <a:rPr lang="en-US"/>
              <a:t>x</a:t>
            </a:r>
            <a:r>
              <a:rPr lang="en-US">
                <a:latin typeface="Arial" charset="0"/>
              </a:rPr>
              <a:t> lies on the line </a:t>
            </a:r>
            <a:r>
              <a:rPr lang="en-US"/>
              <a:t>l</a:t>
            </a:r>
            <a:r>
              <a:rPr lang="en-US">
                <a:latin typeface="Arial" charset="0"/>
              </a:rPr>
              <a:t> if and only if </a:t>
            </a:r>
            <a:r>
              <a:rPr lang="en-US"/>
              <a:t>x</a:t>
            </a:r>
            <a:r>
              <a:rPr lang="en-US" baseline="30000">
                <a:latin typeface="Arial" charset="0"/>
              </a:rPr>
              <a:t>T</a:t>
            </a:r>
            <a:r>
              <a:rPr lang="en-US"/>
              <a:t>l</a:t>
            </a:r>
            <a:r>
              <a:rPr lang="en-US">
                <a:latin typeface="Arial" charset="0"/>
              </a:rPr>
              <a:t>=</a:t>
            </a:r>
            <a:r>
              <a:rPr lang="en-US"/>
              <a:t>l</a:t>
            </a:r>
            <a:r>
              <a:rPr lang="en-US" baseline="30000">
                <a:latin typeface="Arial" charset="0"/>
              </a:rPr>
              <a:t>T</a:t>
            </a:r>
            <a:r>
              <a:rPr lang="en-US"/>
              <a:t>x</a:t>
            </a:r>
            <a:r>
              <a:rPr lang="en-US" sz="2400"/>
              <a:t>=</a:t>
            </a:r>
            <a:r>
              <a:rPr lang="en-US">
                <a:latin typeface="Arial" charset="0"/>
              </a:rPr>
              <a:t>0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447925" y="5811838"/>
            <a:ext cx="5829300" cy="750887"/>
            <a:chOff x="1542" y="3661"/>
            <a:chExt cx="3672" cy="473"/>
          </a:xfrm>
        </p:grpSpPr>
        <p:grpSp>
          <p:nvGrpSpPr>
            <p:cNvPr id="1043" name="Group 32"/>
            <p:cNvGrpSpPr>
              <a:grpSpLocks/>
            </p:cNvGrpSpPr>
            <p:nvPr/>
          </p:nvGrpSpPr>
          <p:grpSpPr bwMode="auto">
            <a:xfrm>
              <a:off x="1542" y="3661"/>
              <a:ext cx="2575" cy="473"/>
              <a:chOff x="1542" y="3661"/>
              <a:chExt cx="2575" cy="473"/>
            </a:xfrm>
          </p:grpSpPr>
          <p:sp>
            <p:nvSpPr>
              <p:cNvPr id="1045" name="Rectangle 27"/>
              <p:cNvSpPr>
                <a:spLocks noChangeArrowheads="1"/>
              </p:cNvSpPr>
              <p:nvPr/>
            </p:nvSpPr>
            <p:spPr bwMode="auto">
              <a:xfrm>
                <a:off x="1542" y="3691"/>
                <a:ext cx="18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F6600"/>
                  </a:buClr>
                </a:pPr>
                <a:r>
                  <a:rPr lang="en-US" sz="1800" i="1">
                    <a:latin typeface="Arial" charset="0"/>
                  </a:rPr>
                  <a:t>Homogeneous</a:t>
                </a:r>
                <a:r>
                  <a:rPr lang="en-US" sz="1800">
                    <a:latin typeface="Arial" charset="0"/>
                  </a:rPr>
                  <a:t> coordinates</a:t>
                </a:r>
              </a:p>
            </p:txBody>
          </p:sp>
          <p:sp>
            <p:nvSpPr>
              <p:cNvPr id="1046" name="Rectangle 28"/>
              <p:cNvSpPr>
                <a:spLocks noChangeArrowheads="1"/>
              </p:cNvSpPr>
              <p:nvPr/>
            </p:nvSpPr>
            <p:spPr bwMode="auto">
              <a:xfrm>
                <a:off x="1553" y="3902"/>
                <a:ext cx="19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F6600"/>
                  </a:buClr>
                </a:pPr>
                <a:r>
                  <a:rPr lang="en-US" sz="1800" i="1">
                    <a:latin typeface="Arial" charset="0"/>
                  </a:rPr>
                  <a:t>Inhomogeneous</a:t>
                </a:r>
                <a:r>
                  <a:rPr lang="en-US" sz="1800">
                    <a:latin typeface="Arial" charset="0"/>
                  </a:rPr>
                  <a:t> coordinates</a:t>
                </a:r>
              </a:p>
            </p:txBody>
          </p:sp>
          <p:graphicFrame>
            <p:nvGraphicFramePr>
              <p:cNvPr id="1030" name="Object 29"/>
              <p:cNvGraphicFramePr>
                <a:graphicFrameLocks noChangeAspect="1"/>
              </p:cNvGraphicFramePr>
              <p:nvPr/>
            </p:nvGraphicFramePr>
            <p:xfrm>
              <a:off x="3508" y="3882"/>
              <a:ext cx="438" cy="252"/>
            </p:xfrm>
            <a:graphic>
              <a:graphicData uri="http://schemas.openxmlformats.org/presentationml/2006/ole">
                <p:oleObj spid="_x0000_s1030" name="Equation" r:id="rId12" imgW="419040" imgH="241200" progId="Equation.3">
                  <p:embed/>
                </p:oleObj>
              </a:graphicData>
            </a:graphic>
          </p:graphicFrame>
          <p:graphicFrame>
            <p:nvGraphicFramePr>
              <p:cNvPr id="1031" name="Object 30"/>
              <p:cNvGraphicFramePr>
                <a:graphicFrameLocks noChangeAspect="1"/>
              </p:cNvGraphicFramePr>
              <p:nvPr/>
            </p:nvGraphicFramePr>
            <p:xfrm>
              <a:off x="3387" y="3661"/>
              <a:ext cx="730" cy="266"/>
            </p:xfrm>
            <a:graphic>
              <a:graphicData uri="http://schemas.openxmlformats.org/presentationml/2006/ole">
                <p:oleObj spid="_x0000_s1031" name="Equation" r:id="rId13" imgW="698400" imgH="253800" progId="Equation.3">
                  <p:embed/>
                </p:oleObj>
              </a:graphicData>
            </a:graphic>
          </p:graphicFrame>
        </p:grpSp>
        <p:sp>
          <p:nvSpPr>
            <p:cNvPr id="1044" name="Rectangle 33"/>
            <p:cNvSpPr>
              <a:spLocks noChangeArrowheads="1"/>
            </p:cNvSpPr>
            <p:nvPr/>
          </p:nvSpPr>
          <p:spPr bwMode="auto">
            <a:xfrm>
              <a:off x="4170" y="3696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but only 2DOF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Points from lines and vice-versa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264275" y="2535238"/>
          <a:ext cx="800100" cy="273050"/>
        </p:xfrm>
        <a:graphic>
          <a:graphicData uri="http://schemas.openxmlformats.org/presentationml/2006/ole">
            <p:oleObj spid="_x0000_s2050" name="Equation" r:id="rId3" imgW="482400" imgH="164880" progId="Equation.3">
              <p:embed/>
            </p:oleObj>
          </a:graphicData>
        </a:graphic>
      </p:graphicFrame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1900238" y="1989138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Intersections of lines </a:t>
            </a:r>
          </a:p>
        </p:txBody>
      </p:sp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2224088" y="2505075"/>
            <a:ext cx="406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The intersection of two lines </a:t>
            </a:r>
            <a:r>
              <a:rPr lang="en-US" sz="1800" b="1"/>
              <a:t> </a:t>
            </a:r>
            <a:r>
              <a:rPr lang="en-US" sz="1800">
                <a:latin typeface="Arial" charset="0"/>
              </a:rPr>
              <a:t> and    is </a:t>
            </a: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5168900" y="2551113"/>
          <a:ext cx="146050" cy="273050"/>
        </p:xfrm>
        <a:graphic>
          <a:graphicData uri="http://schemas.openxmlformats.org/presentationml/2006/ole">
            <p:oleObj spid="_x0000_s2051" name="Equation" r:id="rId4" imgW="88560" imgH="164880" progId="Equation.3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5765800" y="2551113"/>
          <a:ext cx="187325" cy="273050"/>
        </p:xfrm>
        <a:graphic>
          <a:graphicData uri="http://schemas.openxmlformats.org/presentationml/2006/ole">
            <p:oleObj spid="_x0000_s2052" name="Equation" r:id="rId5" imgW="114120" imgH="164880" progId="Equation.3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00238" y="2982913"/>
            <a:ext cx="5227637" cy="763587"/>
            <a:chOff x="1197" y="1879"/>
            <a:chExt cx="3293" cy="481"/>
          </a:xfrm>
        </p:grpSpPr>
        <p:sp>
          <p:nvSpPr>
            <p:cNvPr id="2068" name="Rectangle 9"/>
            <p:cNvSpPr>
              <a:spLocks noChangeArrowheads="1"/>
            </p:cNvSpPr>
            <p:nvPr/>
          </p:nvSpPr>
          <p:spPr bwMode="auto">
            <a:xfrm>
              <a:off x="1197" y="1879"/>
              <a:ext cx="16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>
                  <a:latin typeface="Arial" charset="0"/>
                </a:rPr>
                <a:t>Line joining two points</a:t>
              </a:r>
            </a:p>
          </p:txBody>
        </p:sp>
        <p:sp>
          <p:nvSpPr>
            <p:cNvPr id="2069" name="Rectangle 10"/>
            <p:cNvSpPr>
              <a:spLocks noChangeArrowheads="1"/>
            </p:cNvSpPr>
            <p:nvPr/>
          </p:nvSpPr>
          <p:spPr bwMode="auto">
            <a:xfrm>
              <a:off x="1401" y="2129"/>
              <a:ext cx="2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The line through two points  </a:t>
              </a:r>
              <a:r>
                <a:rPr lang="en-US" sz="1800" b="1"/>
                <a:t> </a:t>
              </a:r>
              <a:r>
                <a:rPr lang="en-US" sz="1800">
                  <a:latin typeface="Arial" charset="0"/>
                </a:rPr>
                <a:t> and     is </a:t>
              </a:r>
            </a:p>
          </p:txBody>
        </p:sp>
        <p:graphicFrame>
          <p:nvGraphicFramePr>
            <p:cNvPr id="2055" name="Object 11"/>
            <p:cNvGraphicFramePr>
              <a:graphicFrameLocks noChangeAspect="1"/>
            </p:cNvGraphicFramePr>
            <p:nvPr/>
          </p:nvGraphicFramePr>
          <p:xfrm>
            <a:off x="3946" y="2148"/>
            <a:ext cx="544" cy="172"/>
          </p:xfrm>
          <a:graphic>
            <a:graphicData uri="http://schemas.openxmlformats.org/presentationml/2006/ole">
              <p:oleObj spid="_x0000_s2055" name="Equation" r:id="rId6" imgW="520560" imgH="164880" progId="Equation.3">
                <p:embed/>
              </p:oleObj>
            </a:graphicData>
          </a:graphic>
        </p:graphicFrame>
        <p:graphicFrame>
          <p:nvGraphicFramePr>
            <p:cNvPr id="2056" name="Object 12"/>
            <p:cNvGraphicFramePr>
              <a:graphicFrameLocks noChangeAspect="1"/>
            </p:cNvGraphicFramePr>
            <p:nvPr/>
          </p:nvGraphicFramePr>
          <p:xfrm>
            <a:off x="3210" y="2188"/>
            <a:ext cx="133" cy="132"/>
          </p:xfrm>
          <a:graphic>
            <a:graphicData uri="http://schemas.openxmlformats.org/presentationml/2006/ole">
              <p:oleObj spid="_x0000_s2056" name="Equation" r:id="rId7" imgW="126720" imgH="126720" progId="Equation.3">
                <p:embed/>
              </p:oleObj>
            </a:graphicData>
          </a:graphic>
        </p:graphicFrame>
        <p:graphicFrame>
          <p:nvGraphicFramePr>
            <p:cNvPr id="2057" name="Object 13"/>
            <p:cNvGraphicFramePr>
              <a:graphicFrameLocks noChangeAspect="1"/>
            </p:cNvGraphicFramePr>
            <p:nvPr/>
          </p:nvGraphicFramePr>
          <p:xfrm>
            <a:off x="3611" y="2153"/>
            <a:ext cx="159" cy="172"/>
          </p:xfrm>
          <a:graphic>
            <a:graphicData uri="http://schemas.openxmlformats.org/presentationml/2006/ole">
              <p:oleObj spid="_x0000_s2057" name="Equation" r:id="rId8" imgW="152280" imgH="164880" progId="Equation.3">
                <p:embed/>
              </p:oleObj>
            </a:graphicData>
          </a:graphic>
        </p:graphicFrame>
      </p:grp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2017713" y="4318000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2063" name="Line 16"/>
          <p:cNvSpPr>
            <a:spLocks noChangeShapeType="1"/>
          </p:cNvSpPr>
          <p:nvPr/>
        </p:nvSpPr>
        <p:spPr bwMode="auto">
          <a:xfrm>
            <a:off x="3190875" y="5967413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17"/>
          <p:cNvSpPr>
            <a:spLocks noChangeShapeType="1"/>
          </p:cNvSpPr>
          <p:nvPr/>
        </p:nvSpPr>
        <p:spPr bwMode="auto">
          <a:xfrm flipV="1">
            <a:off x="3343275" y="4808538"/>
            <a:ext cx="0" cy="1311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8"/>
          <p:cNvSpPr>
            <a:spLocks noChangeShapeType="1"/>
          </p:cNvSpPr>
          <p:nvPr/>
        </p:nvSpPr>
        <p:spPr bwMode="auto">
          <a:xfrm flipV="1">
            <a:off x="3724275" y="4808538"/>
            <a:ext cx="0" cy="131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9"/>
          <p:cNvSpPr>
            <a:spLocks noChangeShapeType="1"/>
          </p:cNvSpPr>
          <p:nvPr/>
        </p:nvSpPr>
        <p:spPr bwMode="auto">
          <a:xfrm>
            <a:off x="3230563" y="5613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Oval 20"/>
          <p:cNvSpPr>
            <a:spLocks noChangeArrowheads="1"/>
          </p:cNvSpPr>
          <p:nvPr/>
        </p:nvSpPr>
        <p:spPr bwMode="auto">
          <a:xfrm>
            <a:off x="3700463" y="5589588"/>
            <a:ext cx="46037" cy="46037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3" name="Object 27"/>
          <p:cNvGraphicFramePr>
            <a:graphicFrameLocks noChangeAspect="1"/>
          </p:cNvGraphicFramePr>
          <p:nvPr/>
        </p:nvGraphicFramePr>
        <p:xfrm>
          <a:off x="3559175" y="6119813"/>
          <a:ext cx="373063" cy="200025"/>
        </p:xfrm>
        <a:graphic>
          <a:graphicData uri="http://schemas.openxmlformats.org/presentationml/2006/ole">
            <p:oleObj spid="_x0000_s2053" name="Equation" r:id="rId9" imgW="330120" imgH="177480" progId="Equation.3">
              <p:embed/>
            </p:oleObj>
          </a:graphicData>
        </a:graphic>
      </p:graphicFrame>
      <p:graphicFrame>
        <p:nvGraphicFramePr>
          <p:cNvPr id="2054" name="Object 28"/>
          <p:cNvGraphicFramePr>
            <a:graphicFrameLocks noChangeAspect="1"/>
          </p:cNvGraphicFramePr>
          <p:nvPr/>
        </p:nvGraphicFramePr>
        <p:xfrm>
          <a:off x="2817813" y="5499100"/>
          <a:ext cx="373062" cy="228600"/>
        </p:xfrm>
        <a:graphic>
          <a:graphicData uri="http://schemas.openxmlformats.org/presentationml/2006/ole">
            <p:oleObj spid="_x0000_s2054" name="Equation" r:id="rId10" imgW="3301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65113"/>
            <a:ext cx="7239000" cy="1143001"/>
          </a:xfrm>
        </p:spPr>
        <p:txBody>
          <a:bodyPr/>
          <a:lstStyle/>
          <a:p>
            <a:pPr eaLnBrk="1" hangingPunct="1"/>
            <a:r>
              <a:rPr lang="en-US" sz="3600" smtClean="0"/>
              <a:t>Ideal points and the line at infinity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895975" y="1152525"/>
          <a:ext cx="1538288" cy="398463"/>
        </p:xfrm>
        <a:graphic>
          <a:graphicData uri="http://schemas.openxmlformats.org/presentationml/2006/ole">
            <p:oleObj spid="_x0000_s3074" name="Equation" r:id="rId3" imgW="927000" imgH="241200" progId="Equation.3">
              <p:embed/>
            </p:oleObj>
          </a:graphicData>
        </a:graphic>
      </p:graphicFrame>
      <p:sp>
        <p:nvSpPr>
          <p:cNvPr id="3084" name="Rectangle 4"/>
          <p:cNvSpPr>
            <a:spLocks noChangeArrowheads="1"/>
          </p:cNvSpPr>
          <p:nvPr/>
        </p:nvSpPr>
        <p:spPr bwMode="auto">
          <a:xfrm>
            <a:off x="1900238" y="668338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Intersections of parallel lines 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540000" y="1168400"/>
          <a:ext cx="2817813" cy="398463"/>
        </p:xfrm>
        <a:graphic>
          <a:graphicData uri="http://schemas.openxmlformats.org/presentationml/2006/ole">
            <p:oleObj spid="_x0000_s3075" name="Equation" r:id="rId4" imgW="1714320" imgH="241200" progId="Equation.3">
              <p:embed/>
            </p:oleObj>
          </a:graphicData>
        </a:graphic>
      </p:graphicFrame>
      <p:grpSp>
        <p:nvGrpSpPr>
          <p:cNvPr id="3085" name="Group 23"/>
          <p:cNvGrpSpPr>
            <a:grpSpLocks/>
          </p:cNvGrpSpPr>
          <p:nvPr/>
        </p:nvGrpSpPr>
        <p:grpSpPr bwMode="auto">
          <a:xfrm>
            <a:off x="2019300" y="1773238"/>
            <a:ext cx="3078163" cy="2001837"/>
            <a:chOff x="1271" y="2720"/>
            <a:chExt cx="1939" cy="1261"/>
          </a:xfrm>
        </p:grpSpPr>
        <p:sp>
          <p:nvSpPr>
            <p:cNvPr id="3097" name="Rectangle 14"/>
            <p:cNvSpPr>
              <a:spLocks noChangeArrowheads="1"/>
            </p:cNvSpPr>
            <p:nvPr/>
          </p:nvSpPr>
          <p:spPr bwMode="auto">
            <a:xfrm>
              <a:off x="1271" y="2720"/>
              <a:ext cx="7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>
                  <a:latin typeface="Arial" charset="0"/>
                </a:rPr>
                <a:t>Example</a:t>
              </a:r>
            </a:p>
          </p:txBody>
        </p:sp>
        <p:sp>
          <p:nvSpPr>
            <p:cNvPr id="3098" name="Line 15"/>
            <p:cNvSpPr>
              <a:spLocks noChangeShapeType="1"/>
            </p:cNvSpPr>
            <p:nvPr/>
          </p:nvSpPr>
          <p:spPr bwMode="auto">
            <a:xfrm>
              <a:off x="2010" y="3759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16"/>
            <p:cNvSpPr>
              <a:spLocks noChangeShapeType="1"/>
            </p:cNvSpPr>
            <p:nvPr/>
          </p:nvSpPr>
          <p:spPr bwMode="auto">
            <a:xfrm flipV="1">
              <a:off x="2106" y="3029"/>
              <a:ext cx="0" cy="8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17"/>
            <p:cNvSpPr>
              <a:spLocks noChangeShapeType="1"/>
            </p:cNvSpPr>
            <p:nvPr/>
          </p:nvSpPr>
          <p:spPr bwMode="auto">
            <a:xfrm flipV="1">
              <a:off x="2346" y="3029"/>
              <a:ext cx="0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81" name="Object 20"/>
            <p:cNvGraphicFramePr>
              <a:graphicFrameLocks noChangeAspect="1"/>
            </p:cNvGraphicFramePr>
            <p:nvPr/>
          </p:nvGraphicFramePr>
          <p:xfrm>
            <a:off x="2242" y="3855"/>
            <a:ext cx="235" cy="126"/>
          </p:xfrm>
          <a:graphic>
            <a:graphicData uri="http://schemas.openxmlformats.org/presentationml/2006/ole">
              <p:oleObj spid="_x0000_s3081" name="Equation" r:id="rId5" imgW="330120" imgH="177480" progId="Equation.3">
                <p:embed/>
              </p:oleObj>
            </a:graphicData>
          </a:graphic>
        </p:graphicFrame>
        <p:graphicFrame>
          <p:nvGraphicFramePr>
            <p:cNvPr id="3082" name="Object 21"/>
            <p:cNvGraphicFramePr>
              <a:graphicFrameLocks noChangeAspect="1"/>
            </p:cNvGraphicFramePr>
            <p:nvPr/>
          </p:nvGraphicFramePr>
          <p:xfrm>
            <a:off x="2477" y="3855"/>
            <a:ext cx="253" cy="126"/>
          </p:xfrm>
          <a:graphic>
            <a:graphicData uri="http://schemas.openxmlformats.org/presentationml/2006/ole">
              <p:oleObj spid="_x0000_s3082" name="Equation" r:id="rId6" imgW="355320" imgH="177480" progId="Equation.3">
                <p:embed/>
              </p:oleObj>
            </a:graphicData>
          </a:graphic>
        </p:graphicFrame>
        <p:sp>
          <p:nvSpPr>
            <p:cNvPr id="3101" name="Line 22"/>
            <p:cNvSpPr>
              <a:spLocks noChangeShapeType="1"/>
            </p:cNvSpPr>
            <p:nvPr/>
          </p:nvSpPr>
          <p:spPr bwMode="auto">
            <a:xfrm flipV="1">
              <a:off x="2601" y="3029"/>
              <a:ext cx="0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6" name="Group 28"/>
          <p:cNvGrpSpPr>
            <a:grpSpLocks/>
          </p:cNvGrpSpPr>
          <p:nvPr/>
        </p:nvGrpSpPr>
        <p:grpSpPr bwMode="auto">
          <a:xfrm>
            <a:off x="2001838" y="3895725"/>
            <a:ext cx="3095625" cy="398463"/>
            <a:chOff x="1261" y="3286"/>
            <a:chExt cx="1950" cy="251"/>
          </a:xfrm>
        </p:grpSpPr>
        <p:sp>
          <p:nvSpPr>
            <p:cNvPr id="3096" name="Rectangle 9"/>
            <p:cNvSpPr>
              <a:spLocks noChangeArrowheads="1"/>
            </p:cNvSpPr>
            <p:nvPr/>
          </p:nvSpPr>
          <p:spPr bwMode="auto">
            <a:xfrm>
              <a:off x="1261" y="3286"/>
              <a:ext cx="9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>
                  <a:latin typeface="Arial" charset="0"/>
                </a:rPr>
                <a:t>Ideal points</a:t>
              </a:r>
            </a:p>
          </p:txBody>
        </p:sp>
        <p:graphicFrame>
          <p:nvGraphicFramePr>
            <p:cNvPr id="3080" name="Object 24"/>
            <p:cNvGraphicFramePr>
              <a:graphicFrameLocks noChangeAspect="1"/>
            </p:cNvGraphicFramePr>
            <p:nvPr/>
          </p:nvGraphicFramePr>
          <p:xfrm>
            <a:off x="2560" y="3286"/>
            <a:ext cx="651" cy="251"/>
          </p:xfrm>
          <a:graphic>
            <a:graphicData uri="http://schemas.openxmlformats.org/presentationml/2006/ole">
              <p:oleObj spid="_x0000_s3080" name="Equation" r:id="rId7" imgW="622080" imgH="241200" progId="Equation.3">
                <p:embed/>
              </p:oleObj>
            </a:graphicData>
          </a:graphic>
        </p:graphicFrame>
      </p:grpSp>
      <p:grpSp>
        <p:nvGrpSpPr>
          <p:cNvPr id="3087" name="Group 29"/>
          <p:cNvGrpSpPr>
            <a:grpSpLocks/>
          </p:cNvGrpSpPr>
          <p:nvPr/>
        </p:nvGrpSpPr>
        <p:grpSpPr bwMode="auto">
          <a:xfrm>
            <a:off x="1971675" y="4294188"/>
            <a:ext cx="3224213" cy="398462"/>
            <a:chOff x="1242" y="3537"/>
            <a:chExt cx="2031" cy="251"/>
          </a:xfrm>
        </p:grpSpPr>
        <p:sp>
          <p:nvSpPr>
            <p:cNvPr id="3095" name="Rectangle 25"/>
            <p:cNvSpPr>
              <a:spLocks noChangeArrowheads="1"/>
            </p:cNvSpPr>
            <p:nvPr/>
          </p:nvSpPr>
          <p:spPr bwMode="auto">
            <a:xfrm>
              <a:off x="1242" y="3537"/>
              <a:ext cx="10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>
                  <a:latin typeface="Arial" charset="0"/>
                </a:rPr>
                <a:t>Line at infinity</a:t>
              </a:r>
            </a:p>
          </p:txBody>
        </p:sp>
        <p:graphicFrame>
          <p:nvGraphicFramePr>
            <p:cNvPr id="3079" name="Object 26"/>
            <p:cNvGraphicFramePr>
              <a:graphicFrameLocks noChangeAspect="1"/>
            </p:cNvGraphicFramePr>
            <p:nvPr/>
          </p:nvGraphicFramePr>
          <p:xfrm>
            <a:off x="2488" y="3537"/>
            <a:ext cx="785" cy="251"/>
          </p:xfrm>
          <a:graphic>
            <a:graphicData uri="http://schemas.openxmlformats.org/presentationml/2006/ole">
              <p:oleObj spid="_x0000_s3079" name="Equation" r:id="rId8" imgW="749160" imgH="241200" progId="Equation.3">
                <p:embed/>
              </p:oleObj>
            </a:graphicData>
          </a:graphic>
        </p:graphicFrame>
      </p:grpSp>
      <p:graphicFrame>
        <p:nvGraphicFramePr>
          <p:cNvPr id="67611" name="Object 27"/>
          <p:cNvGraphicFramePr>
            <a:graphicFrameLocks noChangeAspect="1"/>
          </p:cNvGraphicFramePr>
          <p:nvPr/>
        </p:nvGraphicFramePr>
        <p:xfrm>
          <a:off x="2874963" y="4843463"/>
          <a:ext cx="1371600" cy="376237"/>
        </p:xfrm>
        <a:graphic>
          <a:graphicData uri="http://schemas.openxmlformats.org/presentationml/2006/ole">
            <p:oleObj spid="_x0000_s3076" name="Equation" r:id="rId9" imgW="825480" imgH="228600" progId="Equation.3">
              <p:embed/>
            </p:oleObj>
          </a:graphicData>
        </a:graphic>
      </p:graphicFrame>
      <p:grpSp>
        <p:nvGrpSpPr>
          <p:cNvPr id="3088" name="Group 38"/>
          <p:cNvGrpSpPr>
            <a:grpSpLocks/>
          </p:cNvGrpSpPr>
          <p:nvPr/>
        </p:nvGrpSpPr>
        <p:grpSpPr bwMode="auto">
          <a:xfrm>
            <a:off x="6383338" y="2001838"/>
            <a:ext cx="2278062" cy="700087"/>
            <a:chOff x="4021" y="2093"/>
            <a:chExt cx="1435" cy="441"/>
          </a:xfrm>
        </p:grpSpPr>
        <p:sp>
          <p:nvSpPr>
            <p:cNvPr id="3093" name="Rectangle 34"/>
            <p:cNvSpPr>
              <a:spLocks noChangeArrowheads="1"/>
            </p:cNvSpPr>
            <p:nvPr/>
          </p:nvSpPr>
          <p:spPr bwMode="auto">
            <a:xfrm>
              <a:off x="4430" y="2093"/>
              <a:ext cx="9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600">
                  <a:latin typeface="Arial" charset="0"/>
                </a:rPr>
                <a:t>tangent vector</a:t>
              </a:r>
            </a:p>
          </p:txBody>
        </p:sp>
        <p:sp>
          <p:nvSpPr>
            <p:cNvPr id="3094" name="Rectangle 35"/>
            <p:cNvSpPr>
              <a:spLocks noChangeArrowheads="1"/>
            </p:cNvSpPr>
            <p:nvPr/>
          </p:nvSpPr>
          <p:spPr bwMode="auto">
            <a:xfrm>
              <a:off x="4430" y="2305"/>
              <a:ext cx="10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600">
                  <a:latin typeface="Arial" charset="0"/>
                </a:rPr>
                <a:t>normal direction</a:t>
              </a:r>
            </a:p>
          </p:txBody>
        </p:sp>
        <p:graphicFrame>
          <p:nvGraphicFramePr>
            <p:cNvPr id="3077" name="Object 36"/>
            <p:cNvGraphicFramePr>
              <a:graphicFrameLocks noChangeAspect="1"/>
            </p:cNvGraphicFramePr>
            <p:nvPr/>
          </p:nvGraphicFramePr>
          <p:xfrm>
            <a:off x="4021" y="2093"/>
            <a:ext cx="438" cy="224"/>
          </p:xfrm>
          <a:graphic>
            <a:graphicData uri="http://schemas.openxmlformats.org/presentationml/2006/ole">
              <p:oleObj spid="_x0000_s3077" name="Equation" r:id="rId10" imgW="419040" imgH="215640" progId="Equation.3">
                <p:embed/>
              </p:oleObj>
            </a:graphicData>
          </a:graphic>
        </p:graphicFrame>
        <p:graphicFrame>
          <p:nvGraphicFramePr>
            <p:cNvPr id="3078" name="Object 37"/>
            <p:cNvGraphicFramePr>
              <a:graphicFrameLocks noChangeAspect="1"/>
            </p:cNvGraphicFramePr>
            <p:nvPr/>
          </p:nvGraphicFramePr>
          <p:xfrm>
            <a:off x="4051" y="2310"/>
            <a:ext cx="358" cy="224"/>
          </p:xfrm>
          <a:graphic>
            <a:graphicData uri="http://schemas.openxmlformats.org/presentationml/2006/ole">
              <p:oleObj spid="_x0000_s3078" name="Equation" r:id="rId11" imgW="342720" imgH="215640" progId="Equation.3">
                <p:embed/>
              </p:oleObj>
            </a:graphicData>
          </a:graphic>
        </p:graphicFrame>
      </p:grpSp>
      <p:sp>
        <p:nvSpPr>
          <p:cNvPr id="3089" name="Rectangle 39"/>
          <p:cNvSpPr>
            <a:spLocks noChangeArrowheads="1"/>
          </p:cNvSpPr>
          <p:nvPr/>
        </p:nvSpPr>
        <p:spPr bwMode="auto">
          <a:xfrm>
            <a:off x="4624388" y="4787900"/>
            <a:ext cx="35163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Note that in </a:t>
            </a:r>
            <a:r>
              <a:rPr lang="en-US" sz="1600" b="1">
                <a:latin typeface="Arial" charset="0"/>
              </a:rPr>
              <a:t>P</a:t>
            </a:r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there is no distinction 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between ideal points and others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5357813" y="3835400"/>
            <a:ext cx="274637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91" name="TextBox 27"/>
          <p:cNvSpPr txBox="1">
            <a:spLocks noChangeArrowheads="1"/>
          </p:cNvSpPr>
          <p:nvPr/>
        </p:nvSpPr>
        <p:spPr bwMode="auto">
          <a:xfrm>
            <a:off x="5746750" y="4094163"/>
            <a:ext cx="291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Their inner product is zero</a:t>
            </a:r>
          </a:p>
        </p:txBody>
      </p:sp>
      <p:sp>
        <p:nvSpPr>
          <p:cNvPr id="3092" name="TextBox 28"/>
          <p:cNvSpPr txBox="1">
            <a:spLocks noChangeArrowheads="1"/>
          </p:cNvSpPr>
          <p:nvPr/>
        </p:nvSpPr>
        <p:spPr bwMode="auto">
          <a:xfrm>
            <a:off x="1900238" y="5800725"/>
            <a:ext cx="668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projective plane, two distinct lines meet in a single point and</a:t>
            </a:r>
          </a:p>
          <a:p>
            <a:r>
              <a:rPr lang="en-US"/>
              <a:t>Two distinct points lie on a single line </a:t>
            </a:r>
            <a:r>
              <a:rPr lang="en-US">
                <a:sym typeface="Wingdings" pitchFamily="2" charset="2"/>
              </a:rPr>
              <a:t> not true in R^2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 model for the projective plane</a:t>
            </a:r>
          </a:p>
        </p:txBody>
      </p:sp>
      <p:pic>
        <p:nvPicPr>
          <p:cNvPr id="113666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3" y="1712913"/>
            <a:ext cx="45894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5624513"/>
            <a:ext cx="85439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Points in P^2 are represented by rays passing through origin in R^3.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Lines in P^2 are represented by planes passing through origin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Points and lines obtained by intersecting rays and planes by plane x3 = 1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Arial" charset="0"/>
              </a:rPr>
              <a:t>Lines lying in the x1 – x2 plane are ideal points; x1-x2 plane is l_{infinity}</a:t>
            </a:r>
          </a:p>
          <a:p>
            <a:pPr>
              <a:spcBef>
                <a:spcPct val="20000"/>
              </a:spcBef>
              <a:buClr>
                <a:srgbClr val="FF6600"/>
              </a:buClr>
            </a:pPr>
            <a:endParaRPr lang="en-US" sz="1600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</a:pP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Duality</a:t>
            </a:r>
          </a:p>
        </p:txBody>
      </p:sp>
      <p:grpSp>
        <p:nvGrpSpPr>
          <p:cNvPr id="4105" name="Group 13"/>
          <p:cNvGrpSpPr>
            <a:grpSpLocks/>
          </p:cNvGrpSpPr>
          <p:nvPr/>
        </p:nvGrpSpPr>
        <p:grpSpPr bwMode="auto">
          <a:xfrm>
            <a:off x="3749675" y="1868488"/>
            <a:ext cx="3035300" cy="342900"/>
            <a:chOff x="2362" y="1177"/>
            <a:chExt cx="1912" cy="216"/>
          </a:xfrm>
        </p:grpSpPr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2362" y="1177"/>
            <a:ext cx="166" cy="166"/>
          </p:xfrm>
          <a:graphic>
            <a:graphicData uri="http://schemas.openxmlformats.org/presentationml/2006/ole">
              <p:oleObj spid="_x0000_s4102" name="Equation" r:id="rId3" imgW="126720" imgH="126720" progId="Equation.3">
                <p:embed/>
              </p:oleObj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4158" y="1177"/>
            <a:ext cx="116" cy="216"/>
          </p:xfrm>
          <a:graphic>
            <a:graphicData uri="http://schemas.openxmlformats.org/presentationml/2006/ole">
              <p:oleObj spid="_x0000_s4103" name="Equation" r:id="rId4" imgW="88560" imgH="164880" progId="Equation.3">
                <p:embed/>
              </p:oleObj>
            </a:graphicData>
          </a:graphic>
        </p:graphicFrame>
        <p:sp>
          <p:nvSpPr>
            <p:cNvPr id="4114" name="Line 10"/>
            <p:cNvSpPr>
              <a:spLocks noChangeShapeType="1"/>
            </p:cNvSpPr>
            <p:nvPr/>
          </p:nvSpPr>
          <p:spPr bwMode="auto">
            <a:xfrm>
              <a:off x="3007" y="1271"/>
              <a:ext cx="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09963" y="2303463"/>
            <a:ext cx="3763962" cy="420687"/>
            <a:chOff x="2211" y="1451"/>
            <a:chExt cx="2371" cy="265"/>
          </a:xfrm>
        </p:grpSpPr>
        <p:graphicFrame>
          <p:nvGraphicFramePr>
            <p:cNvPr id="4100" name="Object 8"/>
            <p:cNvGraphicFramePr>
              <a:graphicFrameLocks noChangeAspect="1"/>
            </p:cNvGraphicFramePr>
            <p:nvPr/>
          </p:nvGraphicFramePr>
          <p:xfrm>
            <a:off x="3965" y="1451"/>
            <a:ext cx="617" cy="265"/>
          </p:xfrm>
          <a:graphic>
            <a:graphicData uri="http://schemas.openxmlformats.org/presentationml/2006/ole">
              <p:oleObj spid="_x0000_s4100" name="Equation" r:id="rId5" imgW="469800" imgH="203040" progId="Equation.3">
                <p:embed/>
              </p:oleObj>
            </a:graphicData>
          </a:graphic>
        </p:graphicFrame>
        <p:graphicFrame>
          <p:nvGraphicFramePr>
            <p:cNvPr id="4101" name="Object 9"/>
            <p:cNvGraphicFramePr>
              <a:graphicFrameLocks noChangeAspect="1"/>
            </p:cNvGraphicFramePr>
            <p:nvPr/>
          </p:nvGraphicFramePr>
          <p:xfrm>
            <a:off x="2211" y="1451"/>
            <a:ext cx="617" cy="265"/>
          </p:xfrm>
          <a:graphic>
            <a:graphicData uri="http://schemas.openxmlformats.org/presentationml/2006/ole">
              <p:oleObj spid="_x0000_s4101" name="Equation" r:id="rId6" imgW="469800" imgH="203040" progId="Equation.3">
                <p:embed/>
              </p:oleObj>
            </a:graphicData>
          </a:graphic>
        </p:graphicFrame>
        <p:sp>
          <p:nvSpPr>
            <p:cNvPr id="4113" name="Line 11"/>
            <p:cNvSpPr>
              <a:spLocks noChangeShapeType="1"/>
            </p:cNvSpPr>
            <p:nvPr/>
          </p:nvSpPr>
          <p:spPr bwMode="auto">
            <a:xfrm>
              <a:off x="3007" y="1624"/>
              <a:ext cx="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09963" y="2914650"/>
            <a:ext cx="3868737" cy="342900"/>
            <a:chOff x="2211" y="1836"/>
            <a:chExt cx="2437" cy="216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211" y="1836"/>
            <a:ext cx="633" cy="216"/>
          </p:xfrm>
          <a:graphic>
            <a:graphicData uri="http://schemas.openxmlformats.org/presentationml/2006/ole">
              <p:oleObj spid="_x0000_s4098" name="Equation" r:id="rId7" imgW="482400" imgH="164880" progId="Equation.3">
                <p:embed/>
              </p:oleObj>
            </a:graphicData>
          </a:graphic>
        </p:graphicFrame>
        <p:graphicFrame>
          <p:nvGraphicFramePr>
            <p:cNvPr id="4099" name="Object 5"/>
            <p:cNvGraphicFramePr>
              <a:graphicFrameLocks noChangeAspect="1"/>
            </p:cNvGraphicFramePr>
            <p:nvPr/>
          </p:nvGraphicFramePr>
          <p:xfrm>
            <a:off x="3965" y="1836"/>
            <a:ext cx="683" cy="216"/>
          </p:xfrm>
          <a:graphic>
            <a:graphicData uri="http://schemas.openxmlformats.org/presentationml/2006/ole">
              <p:oleObj spid="_x0000_s4099" name="Equation" r:id="rId8" imgW="520560" imgH="164880" progId="Equation.3">
                <p:embed/>
              </p:oleObj>
            </a:graphicData>
          </a:graphic>
        </p:graphicFrame>
        <p:sp>
          <p:nvSpPr>
            <p:cNvPr id="4112" name="Line 12"/>
            <p:cNvSpPr>
              <a:spLocks noChangeShapeType="1"/>
            </p:cNvSpPr>
            <p:nvPr/>
          </p:nvSpPr>
          <p:spPr bwMode="auto">
            <a:xfrm>
              <a:off x="3007" y="1967"/>
              <a:ext cx="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35213" y="3721100"/>
            <a:ext cx="6126162" cy="1587500"/>
            <a:chOff x="1471" y="2344"/>
            <a:chExt cx="3859" cy="1000"/>
          </a:xfrm>
        </p:grpSpPr>
        <p:sp>
          <p:nvSpPr>
            <p:cNvPr id="4110" name="Rectangle 16"/>
            <p:cNvSpPr>
              <a:spLocks noChangeArrowheads="1"/>
            </p:cNvSpPr>
            <p:nvPr/>
          </p:nvSpPr>
          <p:spPr bwMode="auto">
            <a:xfrm>
              <a:off x="1471" y="2344"/>
              <a:ext cx="12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>
                  <a:latin typeface="Arial" charset="0"/>
                </a:rPr>
                <a:t>Duality principle:</a:t>
              </a:r>
            </a:p>
          </p:txBody>
        </p:sp>
        <p:sp>
          <p:nvSpPr>
            <p:cNvPr id="4111" name="Rectangle 17"/>
            <p:cNvSpPr>
              <a:spLocks noChangeArrowheads="1"/>
            </p:cNvSpPr>
            <p:nvPr/>
          </p:nvSpPr>
          <p:spPr bwMode="auto">
            <a:xfrm>
              <a:off x="1611" y="2594"/>
              <a:ext cx="371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>
                  <a:latin typeface="Arial" charset="0"/>
                </a:rPr>
                <a:t>To any theorem of 2-dimensional projective geometry there corresponds a dual theorem, which may be derived by interchanging the role of points and lines in the original theorem</a:t>
              </a:r>
            </a:p>
          </p:txBody>
        </p:sp>
      </p:grpSp>
      <p:sp>
        <p:nvSpPr>
          <p:cNvPr id="4109" name="TextBox 17"/>
          <p:cNvSpPr txBox="1">
            <a:spLocks noChangeArrowheads="1"/>
          </p:cNvSpPr>
          <p:nvPr/>
        </p:nvSpPr>
        <p:spPr bwMode="auto">
          <a:xfrm>
            <a:off x="2335213" y="1403350"/>
            <a:ext cx="482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Roles of points and lines can be interchanged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2404</TotalTime>
  <Words>1843</Words>
  <Application>Microsoft Office PowerPoint</Application>
  <PresentationFormat>On-screen Show (4:3)</PresentationFormat>
  <Paragraphs>248</Paragraphs>
  <Slides>30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course01</vt:lpstr>
      <vt:lpstr>Equation</vt:lpstr>
      <vt:lpstr>Projective 2D &amp; 3D  geometry course 2</vt:lpstr>
      <vt:lpstr>The projective plane</vt:lpstr>
      <vt:lpstr>Perspective projection</vt:lpstr>
      <vt:lpstr>Projective 2D Geometry</vt:lpstr>
      <vt:lpstr>Homogeneous coordinates</vt:lpstr>
      <vt:lpstr>Points from lines and vice-versa</vt:lpstr>
      <vt:lpstr>Ideal points and the line at infinity</vt:lpstr>
      <vt:lpstr>A model for the projective plane</vt:lpstr>
      <vt:lpstr>Duality</vt:lpstr>
      <vt:lpstr>Conics</vt:lpstr>
      <vt:lpstr>Five points define a conic</vt:lpstr>
      <vt:lpstr>Tangent lines to conics</vt:lpstr>
      <vt:lpstr>Dual conics</vt:lpstr>
      <vt:lpstr>Degenerate conics</vt:lpstr>
      <vt:lpstr>Projective transformations</vt:lpstr>
      <vt:lpstr>Projection along rays through a common point, (center of projection) defines a mapping from one plane to another</vt:lpstr>
      <vt:lpstr>Removing projective distortion</vt:lpstr>
      <vt:lpstr>More examples </vt:lpstr>
      <vt:lpstr>Transformation of lines and conics</vt:lpstr>
      <vt:lpstr>A hierarchy of transformations</vt:lpstr>
      <vt:lpstr>Class I: Isometries: preserve Euclidean distance</vt:lpstr>
      <vt:lpstr>Class II: Similarities: isometry composed with an isotropic scaling</vt:lpstr>
      <vt:lpstr>Class III: Affine transformations: non singular linear  transformation followed by a translation</vt:lpstr>
      <vt:lpstr>Class IV: Projective transformations: general non singular linear transformation of homogenous coordinates</vt:lpstr>
      <vt:lpstr>Action of affinities and projectivities on line at infinity</vt:lpstr>
      <vt:lpstr>Decomposition of projective transformations</vt:lpstr>
      <vt:lpstr>Number of invariants?</vt:lpstr>
      <vt:lpstr>Overview transformations</vt:lpstr>
      <vt:lpstr>Projective geometry of 1D: P1</vt:lpstr>
      <vt:lpstr>Concurrent Lines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avz</cp:lastModifiedBy>
  <cp:revision>162</cp:revision>
  <dcterms:created xsi:type="dcterms:W3CDTF">2003-01-07T14:47:06Z</dcterms:created>
  <dcterms:modified xsi:type="dcterms:W3CDTF">2011-09-06T18:27:17Z</dcterms:modified>
</cp:coreProperties>
</file>